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60" r:id="rId3"/>
    <p:sldId id="259" r:id="rId4"/>
    <p:sldId id="261" r:id="rId5"/>
    <p:sldId id="280" r:id="rId6"/>
    <p:sldId id="262" r:id="rId7"/>
    <p:sldId id="270" r:id="rId8"/>
    <p:sldId id="279" r:id="rId9"/>
    <p:sldId id="263" r:id="rId10"/>
    <p:sldId id="271" r:id="rId11"/>
    <p:sldId id="269" r:id="rId12"/>
    <p:sldId id="272" r:id="rId13"/>
    <p:sldId id="273" r:id="rId14"/>
    <p:sldId id="285" r:id="rId15"/>
    <p:sldId id="284" r:id="rId16"/>
    <p:sldId id="264" r:id="rId17"/>
    <p:sldId id="282" r:id="rId18"/>
    <p:sldId id="277" r:id="rId19"/>
    <p:sldId id="278" r:id="rId20"/>
    <p:sldId id="267" r:id="rId21"/>
    <p:sldId id="268" r:id="rId22"/>
    <p:sldId id="283"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0A7C4583-443E-414C-B276-B430A2FCF1F1}">
          <p14:sldIdLst>
            <p14:sldId id="258"/>
            <p14:sldId id="260"/>
            <p14:sldId id="259"/>
            <p14:sldId id="261"/>
            <p14:sldId id="280"/>
            <p14:sldId id="262"/>
            <p14:sldId id="270"/>
            <p14:sldId id="279"/>
            <p14:sldId id="263"/>
          </p14:sldIdLst>
        </p14:section>
        <p14:section name="Naamloze sectie" id="{9992E812-F63D-4620-8ECC-CFA10EE0586D}">
          <p14:sldIdLst>
            <p14:sldId id="271"/>
            <p14:sldId id="269"/>
            <p14:sldId id="272"/>
            <p14:sldId id="273"/>
            <p14:sldId id="285"/>
            <p14:sldId id="284"/>
            <p14:sldId id="264"/>
            <p14:sldId id="282"/>
            <p14:sldId id="277"/>
            <p14:sldId id="278"/>
            <p14:sldId id="267"/>
            <p14:sldId id="268"/>
            <p14:sldId id="28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E6"/>
    <a:srgbClr val="0180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0" autoAdjust="0"/>
    <p:restoredTop sz="94660"/>
  </p:normalViewPr>
  <p:slideViewPr>
    <p:cSldViewPr snapToGrid="0">
      <p:cViewPr varScale="1">
        <p:scale>
          <a:sx n="86" d="100"/>
          <a:sy n="86" d="100"/>
        </p:scale>
        <p:origin x="1152"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52643" y="1702748"/>
            <a:ext cx="4238714" cy="1909763"/>
          </a:xfrm>
        </p:spPr>
        <p:txBody>
          <a:bodyPr anchor="b">
            <a:normAutofit/>
          </a:bodyPr>
          <a:lstStyle>
            <a:lvl1pPr algn="ctr">
              <a:lnSpc>
                <a:spcPct val="80000"/>
              </a:lnSpc>
              <a:defRPr sz="4700" b="1">
                <a:solidFill>
                  <a:schemeClr val="bg1"/>
                </a:solidFill>
              </a:defRPr>
            </a:lvl1pPr>
          </a:lstStyle>
          <a:p>
            <a:r>
              <a:rPr lang="nl-NL"/>
              <a:t>Klik om stijl te bewerken</a:t>
            </a:r>
            <a:endParaRPr lang="en-US" dirty="0"/>
          </a:p>
        </p:txBody>
      </p:sp>
      <p:sp>
        <p:nvSpPr>
          <p:cNvPr id="3" name="Subtitle 2"/>
          <p:cNvSpPr>
            <a:spLocks noGrp="1"/>
          </p:cNvSpPr>
          <p:nvPr>
            <p:ph type="subTitle" idx="1"/>
          </p:nvPr>
        </p:nvSpPr>
        <p:spPr>
          <a:xfrm>
            <a:off x="2905570" y="3807138"/>
            <a:ext cx="3332860" cy="1337431"/>
          </a:xfrm>
        </p:spPr>
        <p:txBody>
          <a:bodyPr>
            <a:noAutofit/>
          </a:bodyPr>
          <a:lstStyle>
            <a:lvl1pPr marL="0" indent="0" algn="ctr">
              <a:buNone/>
              <a:defRPr sz="3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Tree>
    <p:extLst>
      <p:ext uri="{BB962C8B-B14F-4D97-AF65-F5344CB8AC3E}">
        <p14:creationId xmlns:p14="http://schemas.microsoft.com/office/powerpoint/2010/main" val="259657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A9FF97A-672D-46E7-BFB5-3D839C90A626}"/>
              </a:ext>
            </a:extLst>
          </p:cNvPr>
          <p:cNvSpPr>
            <a:spLocks noGrp="1"/>
          </p:cNvSpPr>
          <p:nvPr>
            <p:ph idx="1"/>
          </p:nvPr>
        </p:nvSpPr>
        <p:spPr>
          <a:xfrm>
            <a:off x="1115762" y="615298"/>
            <a:ext cx="4242451" cy="4725823"/>
          </a:xfrm>
        </p:spPr>
        <p:txBody>
          <a:bodyPr/>
          <a:lstStyle>
            <a:lvl1pPr>
              <a:lnSpc>
                <a:spcPct val="100000"/>
              </a:lnSpc>
              <a:buClr>
                <a:srgbClr val="F81343"/>
              </a:buClr>
              <a:defRPr sz="2400"/>
            </a:lvl1pPr>
            <a:lvl2pPr marL="457200" indent="0">
              <a:lnSpc>
                <a:spcPct val="100000"/>
              </a:lnSpc>
              <a:buClr>
                <a:srgbClr val="F81343"/>
              </a:buClr>
              <a:buNone/>
              <a:defRPr sz="2400"/>
            </a:lvl2pPr>
            <a:lvl3pPr>
              <a:lnSpc>
                <a:spcPct val="100000"/>
              </a:lnSpc>
              <a:buClr>
                <a:srgbClr val="F81343"/>
              </a:buClr>
              <a:defRPr/>
            </a:lvl3pPr>
            <a:lvl4pPr>
              <a:lnSpc>
                <a:spcPct val="100000"/>
              </a:lnSpc>
              <a:buClr>
                <a:srgbClr val="F81343"/>
              </a:buClr>
              <a:defRPr/>
            </a:lvl4pPr>
            <a:lvl5pPr>
              <a:lnSpc>
                <a:spcPct val="100000"/>
              </a:lnSpc>
              <a:buClr>
                <a:srgbClr val="F81343"/>
              </a:buClr>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9DABB317-21BD-4DEE-A044-9BBF31B62D2E}"/>
              </a:ext>
            </a:extLst>
          </p:cNvPr>
          <p:cNvSpPr>
            <a:spLocks noGrp="1"/>
          </p:cNvSpPr>
          <p:nvPr>
            <p:ph type="pic" sz="quarter" idx="10"/>
          </p:nvPr>
        </p:nvSpPr>
        <p:spPr>
          <a:xfrm>
            <a:off x="5665788" y="709613"/>
            <a:ext cx="2760662" cy="4630737"/>
          </a:xfrm>
        </p:spPr>
        <p:txBody>
          <a:bodyPr/>
          <a:lstStyle/>
          <a:p>
            <a:r>
              <a:rPr lang="nl-NL"/>
              <a:t>Klik op het pictogram als u een afbeelding wilt toevoegen</a:t>
            </a:r>
          </a:p>
        </p:txBody>
      </p:sp>
    </p:spTree>
    <p:extLst>
      <p:ext uri="{BB962C8B-B14F-4D97-AF65-F5344CB8AC3E}">
        <p14:creationId xmlns:p14="http://schemas.microsoft.com/office/powerpoint/2010/main" val="3705175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A9FF97A-672D-46E7-BFB5-3D839C90A626}"/>
              </a:ext>
            </a:extLst>
          </p:cNvPr>
          <p:cNvSpPr>
            <a:spLocks noGrp="1"/>
          </p:cNvSpPr>
          <p:nvPr>
            <p:ph idx="1"/>
          </p:nvPr>
        </p:nvSpPr>
        <p:spPr>
          <a:xfrm>
            <a:off x="1115762" y="615298"/>
            <a:ext cx="4242451" cy="4725823"/>
          </a:xfrm>
        </p:spPr>
        <p:txBody>
          <a:bodyPr/>
          <a:lstStyle>
            <a:lvl1pPr>
              <a:lnSpc>
                <a:spcPct val="100000"/>
              </a:lnSpc>
              <a:buClr>
                <a:srgbClr val="F81343"/>
              </a:buClr>
              <a:defRPr sz="2400"/>
            </a:lvl1pPr>
            <a:lvl2pPr marL="457200" indent="0">
              <a:lnSpc>
                <a:spcPct val="100000"/>
              </a:lnSpc>
              <a:buClr>
                <a:srgbClr val="F81343"/>
              </a:buClr>
              <a:buNone/>
              <a:defRPr sz="2400"/>
            </a:lvl2pPr>
            <a:lvl3pPr>
              <a:lnSpc>
                <a:spcPct val="100000"/>
              </a:lnSpc>
              <a:buClr>
                <a:srgbClr val="F81343"/>
              </a:buClr>
              <a:defRPr/>
            </a:lvl3pPr>
            <a:lvl4pPr>
              <a:lnSpc>
                <a:spcPct val="100000"/>
              </a:lnSpc>
              <a:buClr>
                <a:srgbClr val="F81343"/>
              </a:buClr>
              <a:defRPr/>
            </a:lvl4pPr>
            <a:lvl5pPr>
              <a:lnSpc>
                <a:spcPct val="100000"/>
              </a:lnSpc>
              <a:buClr>
                <a:srgbClr val="F81343"/>
              </a:buClr>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9DABB317-21BD-4DEE-A044-9BBF31B62D2E}"/>
              </a:ext>
            </a:extLst>
          </p:cNvPr>
          <p:cNvSpPr>
            <a:spLocks noGrp="1"/>
          </p:cNvSpPr>
          <p:nvPr>
            <p:ph type="pic" sz="quarter" idx="10"/>
          </p:nvPr>
        </p:nvSpPr>
        <p:spPr>
          <a:xfrm>
            <a:off x="5665788" y="709613"/>
            <a:ext cx="2760662" cy="4630737"/>
          </a:xfrm>
        </p:spPr>
        <p:txBody>
          <a:bodyPr/>
          <a:lstStyle/>
          <a:p>
            <a:r>
              <a:rPr lang="nl-NL"/>
              <a:t>Klik op het pictogram als u een afbeelding wilt toevoegen</a:t>
            </a:r>
          </a:p>
        </p:txBody>
      </p:sp>
    </p:spTree>
    <p:extLst>
      <p:ext uri="{BB962C8B-B14F-4D97-AF65-F5344CB8AC3E}">
        <p14:creationId xmlns:p14="http://schemas.microsoft.com/office/powerpoint/2010/main" val="793853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8A2124-89B9-4F95-A933-8B84EFD84DF3}"/>
              </a:ext>
            </a:extLst>
          </p:cNvPr>
          <p:cNvSpPr>
            <a:spLocks noGrp="1"/>
          </p:cNvSpPr>
          <p:nvPr>
            <p:ph type="title"/>
          </p:nvPr>
        </p:nvSpPr>
        <p:spPr>
          <a:xfrm>
            <a:off x="1115762" y="681037"/>
            <a:ext cx="7310391" cy="1009652"/>
          </a:xfrm>
        </p:spPr>
        <p:txBody>
          <a:bodyPr>
            <a:normAutofit/>
          </a:bodyPr>
          <a:lstStyle>
            <a:lvl1pPr>
              <a:defRPr sz="3400" b="1">
                <a:solidFill>
                  <a:srgbClr val="0078E6"/>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8A9FF97A-672D-46E7-BFB5-3D839C90A626}"/>
              </a:ext>
            </a:extLst>
          </p:cNvPr>
          <p:cNvSpPr>
            <a:spLocks noGrp="1"/>
          </p:cNvSpPr>
          <p:nvPr>
            <p:ph idx="1"/>
          </p:nvPr>
        </p:nvSpPr>
        <p:spPr>
          <a:xfrm>
            <a:off x="1115762" y="1948440"/>
            <a:ext cx="7310391" cy="4185792"/>
          </a:xfrm>
        </p:spPr>
        <p:txBody>
          <a:bodyPr/>
          <a:lstStyle>
            <a:lvl1pPr>
              <a:lnSpc>
                <a:spcPct val="100000"/>
              </a:lnSpc>
              <a:buClr>
                <a:srgbClr val="F81343"/>
              </a:buClr>
              <a:defRPr sz="2400"/>
            </a:lvl1pPr>
            <a:lvl2pPr>
              <a:lnSpc>
                <a:spcPct val="100000"/>
              </a:lnSpc>
              <a:buClr>
                <a:srgbClr val="F81343"/>
              </a:buClr>
              <a:defRPr sz="2400"/>
            </a:lvl2pPr>
            <a:lvl3pPr>
              <a:lnSpc>
                <a:spcPct val="100000"/>
              </a:lnSpc>
              <a:buClr>
                <a:srgbClr val="F81343"/>
              </a:buClr>
              <a:defRPr/>
            </a:lvl3pPr>
            <a:lvl4pPr>
              <a:lnSpc>
                <a:spcPct val="100000"/>
              </a:lnSpc>
              <a:buClr>
                <a:srgbClr val="F81343"/>
              </a:buClr>
              <a:defRPr/>
            </a:lvl4pPr>
            <a:lvl5pPr>
              <a:lnSpc>
                <a:spcPct val="100000"/>
              </a:lnSpc>
              <a:buClr>
                <a:srgbClr val="F8134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068637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8A2124-89B9-4F95-A933-8B84EFD84DF3}"/>
              </a:ext>
            </a:extLst>
          </p:cNvPr>
          <p:cNvSpPr>
            <a:spLocks noGrp="1"/>
          </p:cNvSpPr>
          <p:nvPr>
            <p:ph type="title"/>
          </p:nvPr>
        </p:nvSpPr>
        <p:spPr>
          <a:xfrm>
            <a:off x="1115762" y="681037"/>
            <a:ext cx="7310391" cy="1009652"/>
          </a:xfrm>
        </p:spPr>
        <p:txBody>
          <a:bodyPr>
            <a:normAutofit/>
          </a:bodyPr>
          <a:lstStyle>
            <a:lvl1pPr>
              <a:defRPr sz="3400" b="1">
                <a:solidFill>
                  <a:srgbClr val="0078E6"/>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8A9FF97A-672D-46E7-BFB5-3D839C90A626}"/>
              </a:ext>
            </a:extLst>
          </p:cNvPr>
          <p:cNvSpPr>
            <a:spLocks noGrp="1"/>
          </p:cNvSpPr>
          <p:nvPr>
            <p:ph idx="1"/>
          </p:nvPr>
        </p:nvSpPr>
        <p:spPr>
          <a:xfrm>
            <a:off x="1115762" y="1948440"/>
            <a:ext cx="7310391" cy="4185792"/>
          </a:xfrm>
        </p:spPr>
        <p:txBody>
          <a:bodyPr/>
          <a:lstStyle>
            <a:lvl1pPr>
              <a:lnSpc>
                <a:spcPct val="100000"/>
              </a:lnSpc>
              <a:buClr>
                <a:srgbClr val="F81343"/>
              </a:buClr>
              <a:defRPr sz="2400"/>
            </a:lvl1pPr>
            <a:lvl2pPr>
              <a:lnSpc>
                <a:spcPct val="100000"/>
              </a:lnSpc>
              <a:buClr>
                <a:srgbClr val="F81343"/>
              </a:buClr>
              <a:defRPr sz="2400"/>
            </a:lvl2pPr>
            <a:lvl3pPr>
              <a:lnSpc>
                <a:spcPct val="100000"/>
              </a:lnSpc>
              <a:buClr>
                <a:srgbClr val="F81343"/>
              </a:buClr>
              <a:defRPr/>
            </a:lvl3pPr>
            <a:lvl4pPr>
              <a:lnSpc>
                <a:spcPct val="100000"/>
              </a:lnSpc>
              <a:buClr>
                <a:srgbClr val="F81343"/>
              </a:buClr>
              <a:defRPr/>
            </a:lvl4pPr>
            <a:lvl5pPr>
              <a:lnSpc>
                <a:spcPct val="100000"/>
              </a:lnSpc>
              <a:buClr>
                <a:srgbClr val="F8134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865126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A9FF97A-672D-46E7-BFB5-3D839C90A626}"/>
              </a:ext>
            </a:extLst>
          </p:cNvPr>
          <p:cNvSpPr>
            <a:spLocks noGrp="1"/>
          </p:cNvSpPr>
          <p:nvPr>
            <p:ph idx="1"/>
          </p:nvPr>
        </p:nvSpPr>
        <p:spPr>
          <a:xfrm>
            <a:off x="1115762" y="615297"/>
            <a:ext cx="7310391" cy="5518935"/>
          </a:xfrm>
        </p:spPr>
        <p:txBody>
          <a:bodyPr/>
          <a:lstStyle>
            <a:lvl1pPr>
              <a:lnSpc>
                <a:spcPct val="100000"/>
              </a:lnSpc>
              <a:buClr>
                <a:srgbClr val="F81343"/>
              </a:buClr>
              <a:defRPr sz="2400"/>
            </a:lvl1pPr>
            <a:lvl2pPr>
              <a:lnSpc>
                <a:spcPct val="100000"/>
              </a:lnSpc>
              <a:buClr>
                <a:srgbClr val="F81343"/>
              </a:buClr>
              <a:defRPr sz="2400"/>
            </a:lvl2pPr>
            <a:lvl3pPr>
              <a:lnSpc>
                <a:spcPct val="100000"/>
              </a:lnSpc>
              <a:buClr>
                <a:srgbClr val="F81343"/>
              </a:buClr>
              <a:defRPr/>
            </a:lvl3pPr>
            <a:lvl4pPr>
              <a:lnSpc>
                <a:spcPct val="100000"/>
              </a:lnSpc>
              <a:buClr>
                <a:srgbClr val="F81343"/>
              </a:buClr>
              <a:defRPr/>
            </a:lvl4pPr>
            <a:lvl5pPr>
              <a:lnSpc>
                <a:spcPct val="100000"/>
              </a:lnSpc>
              <a:buClr>
                <a:srgbClr val="F8134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983129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A9FF97A-672D-46E7-BFB5-3D839C90A626}"/>
              </a:ext>
            </a:extLst>
          </p:cNvPr>
          <p:cNvSpPr>
            <a:spLocks noGrp="1"/>
          </p:cNvSpPr>
          <p:nvPr>
            <p:ph idx="1"/>
          </p:nvPr>
        </p:nvSpPr>
        <p:spPr>
          <a:xfrm>
            <a:off x="1115762" y="615297"/>
            <a:ext cx="7310391" cy="5518935"/>
          </a:xfrm>
        </p:spPr>
        <p:txBody>
          <a:bodyPr/>
          <a:lstStyle>
            <a:lvl1pPr>
              <a:lnSpc>
                <a:spcPct val="100000"/>
              </a:lnSpc>
              <a:buClr>
                <a:srgbClr val="F81343"/>
              </a:buClr>
              <a:defRPr sz="2400"/>
            </a:lvl1pPr>
            <a:lvl2pPr>
              <a:lnSpc>
                <a:spcPct val="100000"/>
              </a:lnSpc>
              <a:buClr>
                <a:srgbClr val="F81343"/>
              </a:buClr>
              <a:defRPr sz="2400"/>
            </a:lvl2pPr>
            <a:lvl3pPr>
              <a:lnSpc>
                <a:spcPct val="100000"/>
              </a:lnSpc>
              <a:buClr>
                <a:srgbClr val="F81343"/>
              </a:buClr>
              <a:defRPr/>
            </a:lvl3pPr>
            <a:lvl4pPr>
              <a:lnSpc>
                <a:spcPct val="100000"/>
              </a:lnSpc>
              <a:buClr>
                <a:srgbClr val="F81343"/>
              </a:buClr>
              <a:defRPr/>
            </a:lvl4pPr>
            <a:lvl5pPr>
              <a:lnSpc>
                <a:spcPct val="100000"/>
              </a:lnSpc>
              <a:buClr>
                <a:srgbClr val="F8134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422830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8A2124-89B9-4F95-A933-8B84EFD84DF3}"/>
              </a:ext>
            </a:extLst>
          </p:cNvPr>
          <p:cNvSpPr>
            <a:spLocks noGrp="1"/>
          </p:cNvSpPr>
          <p:nvPr>
            <p:ph type="title"/>
          </p:nvPr>
        </p:nvSpPr>
        <p:spPr>
          <a:xfrm>
            <a:off x="1115762" y="692209"/>
            <a:ext cx="7310391" cy="700755"/>
          </a:xfrm>
        </p:spPr>
        <p:txBody>
          <a:bodyPr>
            <a:normAutofit/>
          </a:bodyPr>
          <a:lstStyle>
            <a:lvl1pPr>
              <a:defRPr sz="2400" b="1">
                <a:solidFill>
                  <a:srgbClr val="0078E6"/>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8A9FF97A-672D-46E7-BFB5-3D839C90A626}"/>
              </a:ext>
            </a:extLst>
          </p:cNvPr>
          <p:cNvSpPr>
            <a:spLocks noGrp="1"/>
          </p:cNvSpPr>
          <p:nvPr>
            <p:ph idx="1"/>
          </p:nvPr>
        </p:nvSpPr>
        <p:spPr>
          <a:xfrm>
            <a:off x="1115762" y="1683515"/>
            <a:ext cx="7310391" cy="4185792"/>
          </a:xfrm>
        </p:spPr>
        <p:txBody>
          <a:bodyPr/>
          <a:lstStyle>
            <a:lvl1pPr marL="0" indent="0">
              <a:lnSpc>
                <a:spcPct val="100000"/>
              </a:lnSpc>
              <a:buClr>
                <a:srgbClr val="F81343"/>
              </a:buClr>
              <a:buNone/>
              <a:defRPr sz="2400" b="1"/>
            </a:lvl1pPr>
            <a:lvl2pPr>
              <a:lnSpc>
                <a:spcPct val="100000"/>
              </a:lnSpc>
              <a:buClr>
                <a:srgbClr val="F81343"/>
              </a:buClr>
              <a:defRPr sz="2400"/>
            </a:lvl2pPr>
            <a:lvl3pPr>
              <a:lnSpc>
                <a:spcPct val="100000"/>
              </a:lnSpc>
              <a:buClr>
                <a:srgbClr val="F81343"/>
              </a:buClr>
              <a:defRPr/>
            </a:lvl3pPr>
            <a:lvl4pPr>
              <a:lnSpc>
                <a:spcPct val="100000"/>
              </a:lnSpc>
              <a:buClr>
                <a:srgbClr val="F81343"/>
              </a:buClr>
              <a:defRPr/>
            </a:lvl4pPr>
            <a:lvl5pPr>
              <a:lnSpc>
                <a:spcPct val="100000"/>
              </a:lnSpc>
              <a:buClr>
                <a:srgbClr val="F81343"/>
              </a:buClr>
              <a:defRPr/>
            </a:lvl5pPr>
          </a:lstStyle>
          <a:p>
            <a:pPr lvl="0"/>
            <a:r>
              <a:rPr lang="nl-NL"/>
              <a:t>Klikken om de tekststijl van het model te bewerken</a:t>
            </a:r>
          </a:p>
        </p:txBody>
      </p:sp>
    </p:spTree>
    <p:extLst>
      <p:ext uri="{BB962C8B-B14F-4D97-AF65-F5344CB8AC3E}">
        <p14:creationId xmlns:p14="http://schemas.microsoft.com/office/powerpoint/2010/main" val="1073408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8A2124-89B9-4F95-A933-8B84EFD84DF3}"/>
              </a:ext>
            </a:extLst>
          </p:cNvPr>
          <p:cNvSpPr>
            <a:spLocks noGrp="1"/>
          </p:cNvSpPr>
          <p:nvPr>
            <p:ph type="title"/>
          </p:nvPr>
        </p:nvSpPr>
        <p:spPr>
          <a:xfrm>
            <a:off x="1115762" y="692209"/>
            <a:ext cx="7310391" cy="700755"/>
          </a:xfrm>
        </p:spPr>
        <p:txBody>
          <a:bodyPr>
            <a:normAutofit/>
          </a:bodyPr>
          <a:lstStyle>
            <a:lvl1pPr>
              <a:defRPr sz="2400" b="1">
                <a:solidFill>
                  <a:srgbClr val="0078E6"/>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8A9FF97A-672D-46E7-BFB5-3D839C90A626}"/>
              </a:ext>
            </a:extLst>
          </p:cNvPr>
          <p:cNvSpPr>
            <a:spLocks noGrp="1"/>
          </p:cNvSpPr>
          <p:nvPr>
            <p:ph idx="1"/>
          </p:nvPr>
        </p:nvSpPr>
        <p:spPr>
          <a:xfrm>
            <a:off x="1115762" y="1683515"/>
            <a:ext cx="7310391" cy="4185792"/>
          </a:xfrm>
        </p:spPr>
        <p:txBody>
          <a:bodyPr/>
          <a:lstStyle>
            <a:lvl1pPr marL="0" indent="0">
              <a:lnSpc>
                <a:spcPct val="100000"/>
              </a:lnSpc>
              <a:buClr>
                <a:srgbClr val="F81343"/>
              </a:buClr>
              <a:buNone/>
              <a:defRPr sz="2400" b="1"/>
            </a:lvl1pPr>
            <a:lvl2pPr>
              <a:lnSpc>
                <a:spcPct val="100000"/>
              </a:lnSpc>
              <a:buClr>
                <a:srgbClr val="F81343"/>
              </a:buClr>
              <a:defRPr sz="2400"/>
            </a:lvl2pPr>
            <a:lvl3pPr>
              <a:lnSpc>
                <a:spcPct val="100000"/>
              </a:lnSpc>
              <a:buClr>
                <a:srgbClr val="F81343"/>
              </a:buClr>
              <a:defRPr/>
            </a:lvl3pPr>
            <a:lvl4pPr>
              <a:lnSpc>
                <a:spcPct val="100000"/>
              </a:lnSpc>
              <a:buClr>
                <a:srgbClr val="F81343"/>
              </a:buClr>
              <a:defRPr/>
            </a:lvl4pPr>
            <a:lvl5pPr>
              <a:lnSpc>
                <a:spcPct val="100000"/>
              </a:lnSpc>
              <a:buClr>
                <a:srgbClr val="F81343"/>
              </a:buClr>
              <a:defRPr/>
            </a:lvl5pPr>
          </a:lstStyle>
          <a:p>
            <a:pPr lvl="0"/>
            <a:r>
              <a:rPr lang="nl-NL"/>
              <a:t>Klikken om de tekststijl van het model te bewerken</a:t>
            </a:r>
          </a:p>
        </p:txBody>
      </p:sp>
    </p:spTree>
    <p:extLst>
      <p:ext uri="{BB962C8B-B14F-4D97-AF65-F5344CB8AC3E}">
        <p14:creationId xmlns:p14="http://schemas.microsoft.com/office/powerpoint/2010/main" val="2733664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3D7492FA-66CF-4F79-9D54-0A31685B5981}"/>
              </a:ext>
            </a:extLst>
          </p:cNvPr>
          <p:cNvSpPr>
            <a:spLocks noGrp="1"/>
          </p:cNvSpPr>
          <p:nvPr>
            <p:ph type="pic" sz="quarter" idx="10"/>
          </p:nvPr>
        </p:nvSpPr>
        <p:spPr>
          <a:xfrm>
            <a:off x="1204913" y="700088"/>
            <a:ext cx="7229475" cy="4640262"/>
          </a:xfrm>
        </p:spPr>
        <p:txBody>
          <a:bodyPr/>
          <a:lstStyle/>
          <a:p>
            <a:r>
              <a:rPr lang="nl-NL"/>
              <a:t>Klik op het pictogram als u een afbeelding wilt toevoegen</a:t>
            </a:r>
          </a:p>
        </p:txBody>
      </p:sp>
    </p:spTree>
    <p:extLst>
      <p:ext uri="{BB962C8B-B14F-4D97-AF65-F5344CB8AC3E}">
        <p14:creationId xmlns:p14="http://schemas.microsoft.com/office/powerpoint/2010/main" val="2849962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3D7492FA-66CF-4F79-9D54-0A31685B5981}"/>
              </a:ext>
            </a:extLst>
          </p:cNvPr>
          <p:cNvSpPr>
            <a:spLocks noGrp="1"/>
          </p:cNvSpPr>
          <p:nvPr>
            <p:ph type="pic" sz="quarter" idx="10"/>
          </p:nvPr>
        </p:nvSpPr>
        <p:spPr>
          <a:xfrm>
            <a:off x="1204913" y="700088"/>
            <a:ext cx="7229475" cy="4640262"/>
          </a:xfrm>
        </p:spPr>
        <p:txBody>
          <a:bodyPr/>
          <a:lstStyle/>
          <a:p>
            <a:r>
              <a:rPr lang="nl-NL"/>
              <a:t>Klik op het pictogram als u een afbeelding wilt toevoegen</a:t>
            </a:r>
          </a:p>
        </p:txBody>
      </p:sp>
    </p:spTree>
    <p:extLst>
      <p:ext uri="{BB962C8B-B14F-4D97-AF65-F5344CB8AC3E}">
        <p14:creationId xmlns:p14="http://schemas.microsoft.com/office/powerpoint/2010/main" val="3075996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dirty="0"/>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3065869794"/>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hyperlink" Target="https://www.zorgvoorbeter.nl/zorgvoorbeter/media/documents/thema/dementie/toolkit-dementievriendelijk-ontwerpen.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apple.com/nl/shop/accessories/all/homeki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watch?v=qKxRahwnfJ0"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73378-DB8A-4D2C-B5EF-D4D46001A9CD}"/>
              </a:ext>
            </a:extLst>
          </p:cNvPr>
          <p:cNvSpPr>
            <a:spLocks noGrp="1"/>
          </p:cNvSpPr>
          <p:nvPr>
            <p:ph type="ctrTitle"/>
          </p:nvPr>
        </p:nvSpPr>
        <p:spPr>
          <a:xfrm>
            <a:off x="2452643" y="1694122"/>
            <a:ext cx="4238714" cy="1909763"/>
          </a:xfrm>
        </p:spPr>
        <p:txBody>
          <a:bodyPr/>
          <a:lstStyle/>
          <a:p>
            <a:r>
              <a:rPr lang="nl-NL" dirty="0"/>
              <a:t>Levensloop bestendig wonen</a:t>
            </a:r>
          </a:p>
        </p:txBody>
      </p:sp>
      <p:sp>
        <p:nvSpPr>
          <p:cNvPr id="3" name="Ondertitel 2">
            <a:extLst>
              <a:ext uri="{FF2B5EF4-FFF2-40B4-BE49-F238E27FC236}">
                <a16:creationId xmlns:a16="http://schemas.microsoft.com/office/drawing/2014/main" id="{3C4E362E-47FA-4438-9FDF-B08B0892D212}"/>
              </a:ext>
            </a:extLst>
          </p:cNvPr>
          <p:cNvSpPr>
            <a:spLocks noGrp="1"/>
          </p:cNvSpPr>
          <p:nvPr>
            <p:ph type="subTitle" idx="1"/>
          </p:nvPr>
        </p:nvSpPr>
        <p:spPr/>
        <p:txBody>
          <a:bodyPr/>
          <a:lstStyle/>
          <a:p>
            <a:r>
              <a:rPr lang="nl-NL" dirty="0"/>
              <a:t>Joost Bouman </a:t>
            </a:r>
          </a:p>
        </p:txBody>
      </p:sp>
    </p:spTree>
    <p:extLst>
      <p:ext uri="{BB962C8B-B14F-4D97-AF65-F5344CB8AC3E}">
        <p14:creationId xmlns:p14="http://schemas.microsoft.com/office/powerpoint/2010/main" val="2252725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65BDB-FC47-4574-8D17-D3C9C404B6D1}"/>
              </a:ext>
            </a:extLst>
          </p:cNvPr>
          <p:cNvSpPr>
            <a:spLocks noGrp="1"/>
          </p:cNvSpPr>
          <p:nvPr>
            <p:ph type="title"/>
          </p:nvPr>
        </p:nvSpPr>
        <p:spPr/>
        <p:txBody>
          <a:bodyPr/>
          <a:lstStyle/>
          <a:p>
            <a:endParaRPr lang="nl-NL"/>
          </a:p>
        </p:txBody>
      </p:sp>
      <p:pic>
        <p:nvPicPr>
          <p:cNvPr id="7" name="Tijdelijke aanduiding voor inhoud 6">
            <a:extLst>
              <a:ext uri="{FF2B5EF4-FFF2-40B4-BE49-F238E27FC236}">
                <a16:creationId xmlns:a16="http://schemas.microsoft.com/office/drawing/2014/main" id="{B906684D-926C-44B2-86AD-D48CE5AB41D9}"/>
              </a:ext>
            </a:extLst>
          </p:cNvPr>
          <p:cNvPicPr>
            <a:picLocks noGrp="1" noChangeAspect="1"/>
          </p:cNvPicPr>
          <p:nvPr>
            <p:ph idx="1"/>
          </p:nvPr>
        </p:nvPicPr>
        <p:blipFill rotWithShape="1">
          <a:blip r:embed="rId2"/>
          <a:srcRect r="55942"/>
          <a:stretch/>
        </p:blipFill>
        <p:spPr>
          <a:xfrm>
            <a:off x="1115762" y="158200"/>
            <a:ext cx="2112860" cy="6541599"/>
          </a:xfrm>
          <a:prstGeom prst="rect">
            <a:avLst/>
          </a:prstGeom>
        </p:spPr>
      </p:pic>
      <p:pic>
        <p:nvPicPr>
          <p:cNvPr id="4" name="Tijdelijke aanduiding voor inhoud 6">
            <a:extLst>
              <a:ext uri="{FF2B5EF4-FFF2-40B4-BE49-F238E27FC236}">
                <a16:creationId xmlns:a16="http://schemas.microsoft.com/office/drawing/2014/main" id="{140F8BAA-7FFD-433A-9807-E738F61FF51E}"/>
              </a:ext>
            </a:extLst>
          </p:cNvPr>
          <p:cNvPicPr>
            <a:picLocks noChangeAspect="1"/>
          </p:cNvPicPr>
          <p:nvPr/>
        </p:nvPicPr>
        <p:blipFill rotWithShape="1">
          <a:blip r:embed="rId2"/>
          <a:srcRect l="45941" t="34339"/>
          <a:stretch/>
        </p:blipFill>
        <p:spPr>
          <a:xfrm>
            <a:off x="4572000" y="236605"/>
            <a:ext cx="3854153" cy="6385613"/>
          </a:xfrm>
          <a:prstGeom prst="rect">
            <a:avLst/>
          </a:prstGeom>
        </p:spPr>
      </p:pic>
    </p:spTree>
    <p:extLst>
      <p:ext uri="{BB962C8B-B14F-4D97-AF65-F5344CB8AC3E}">
        <p14:creationId xmlns:p14="http://schemas.microsoft.com/office/powerpoint/2010/main" val="2722575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5C3CC-5A3B-4F38-B8B0-D68AF2C17C54}"/>
              </a:ext>
            </a:extLst>
          </p:cNvPr>
          <p:cNvSpPr>
            <a:spLocks noGrp="1"/>
          </p:cNvSpPr>
          <p:nvPr>
            <p:ph type="title"/>
          </p:nvPr>
        </p:nvSpPr>
        <p:spPr/>
        <p:txBody>
          <a:bodyPr/>
          <a:lstStyle/>
          <a:p>
            <a:r>
              <a:rPr lang="nl-NL" dirty="0"/>
              <a:t>Opplussen </a:t>
            </a:r>
          </a:p>
        </p:txBody>
      </p:sp>
      <p:sp>
        <p:nvSpPr>
          <p:cNvPr id="3" name="Tijdelijke aanduiding voor inhoud 2">
            <a:extLst>
              <a:ext uri="{FF2B5EF4-FFF2-40B4-BE49-F238E27FC236}">
                <a16:creationId xmlns:a16="http://schemas.microsoft.com/office/drawing/2014/main" id="{BDD0A3DD-EF42-4754-8E81-2CA915A845B4}"/>
              </a:ext>
            </a:extLst>
          </p:cNvPr>
          <p:cNvSpPr>
            <a:spLocks noGrp="1"/>
          </p:cNvSpPr>
          <p:nvPr>
            <p:ph idx="1"/>
          </p:nvPr>
        </p:nvSpPr>
        <p:spPr/>
        <p:txBody>
          <a:bodyPr/>
          <a:lstStyle/>
          <a:p>
            <a:r>
              <a:rPr lang="nl-NL" dirty="0"/>
              <a:t>Kleine ingrepen om comfortabeler te wonen</a:t>
            </a:r>
          </a:p>
          <a:p>
            <a:r>
              <a:rPr lang="nl-NL" dirty="0"/>
              <a:t>Vaak door bewoners zelf aan te schaffen</a:t>
            </a:r>
          </a:p>
          <a:p>
            <a:endParaRPr lang="nl-NL" dirty="0"/>
          </a:p>
        </p:txBody>
      </p:sp>
      <p:pic>
        <p:nvPicPr>
          <p:cNvPr id="4" name="Afbeelding 3">
            <a:extLst>
              <a:ext uri="{FF2B5EF4-FFF2-40B4-BE49-F238E27FC236}">
                <a16:creationId xmlns:a16="http://schemas.microsoft.com/office/drawing/2014/main" id="{A4CE9306-8885-4816-9F2F-045869A126DF}"/>
              </a:ext>
            </a:extLst>
          </p:cNvPr>
          <p:cNvPicPr>
            <a:picLocks noChangeAspect="1"/>
          </p:cNvPicPr>
          <p:nvPr/>
        </p:nvPicPr>
        <p:blipFill>
          <a:blip r:embed="rId2"/>
          <a:stretch>
            <a:fillRect/>
          </a:stretch>
        </p:blipFill>
        <p:spPr>
          <a:xfrm>
            <a:off x="1423219" y="3175190"/>
            <a:ext cx="1975693" cy="2871647"/>
          </a:xfrm>
          <a:prstGeom prst="rect">
            <a:avLst/>
          </a:prstGeom>
        </p:spPr>
      </p:pic>
      <p:pic>
        <p:nvPicPr>
          <p:cNvPr id="5" name="Afbeelding 4">
            <a:extLst>
              <a:ext uri="{FF2B5EF4-FFF2-40B4-BE49-F238E27FC236}">
                <a16:creationId xmlns:a16="http://schemas.microsoft.com/office/drawing/2014/main" id="{C4F81146-FD2C-4A8F-B631-F43249F5710C}"/>
              </a:ext>
            </a:extLst>
          </p:cNvPr>
          <p:cNvPicPr>
            <a:picLocks noChangeAspect="1"/>
          </p:cNvPicPr>
          <p:nvPr/>
        </p:nvPicPr>
        <p:blipFill>
          <a:blip r:embed="rId3"/>
          <a:stretch>
            <a:fillRect/>
          </a:stretch>
        </p:blipFill>
        <p:spPr>
          <a:xfrm>
            <a:off x="3783111" y="3175190"/>
            <a:ext cx="1975692" cy="2849557"/>
          </a:xfrm>
          <a:prstGeom prst="rect">
            <a:avLst/>
          </a:prstGeom>
        </p:spPr>
      </p:pic>
    </p:spTree>
    <p:extLst>
      <p:ext uri="{BB962C8B-B14F-4D97-AF65-F5344CB8AC3E}">
        <p14:creationId xmlns:p14="http://schemas.microsoft.com/office/powerpoint/2010/main" val="1636772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DA41D4-8DF9-4A35-A86B-1E0BAA6B0104}"/>
              </a:ext>
            </a:extLst>
          </p:cNvPr>
          <p:cNvSpPr>
            <a:spLocks noGrp="1"/>
          </p:cNvSpPr>
          <p:nvPr>
            <p:ph type="title"/>
          </p:nvPr>
        </p:nvSpPr>
        <p:spPr/>
        <p:txBody>
          <a:bodyPr/>
          <a:lstStyle/>
          <a:p>
            <a:r>
              <a:rPr lang="nl-NL" dirty="0"/>
              <a:t>Drempels</a:t>
            </a:r>
          </a:p>
        </p:txBody>
      </p:sp>
      <p:pic>
        <p:nvPicPr>
          <p:cNvPr id="4" name="Tijdelijke aanduiding voor inhoud 3">
            <a:extLst>
              <a:ext uri="{FF2B5EF4-FFF2-40B4-BE49-F238E27FC236}">
                <a16:creationId xmlns:a16="http://schemas.microsoft.com/office/drawing/2014/main" id="{37239504-27F3-4955-B74C-CB05C2EC263F}"/>
              </a:ext>
            </a:extLst>
          </p:cNvPr>
          <p:cNvPicPr>
            <a:picLocks noGrp="1" noChangeAspect="1"/>
          </p:cNvPicPr>
          <p:nvPr>
            <p:ph idx="1"/>
          </p:nvPr>
        </p:nvPicPr>
        <p:blipFill>
          <a:blip r:embed="rId2"/>
          <a:stretch>
            <a:fillRect/>
          </a:stretch>
        </p:blipFill>
        <p:spPr>
          <a:xfrm>
            <a:off x="6261427" y="1690689"/>
            <a:ext cx="2164726" cy="3125429"/>
          </a:xfrm>
          <a:prstGeom prst="rect">
            <a:avLst/>
          </a:prstGeom>
        </p:spPr>
      </p:pic>
      <p:pic>
        <p:nvPicPr>
          <p:cNvPr id="5" name="Tijdelijke aanduiding voor afbeelding 5" descr="BROCHURE maatregelen voor opplussen Brochure 160425.pdf - Adobe Acrobat Reader DC (32-bit)">
            <a:extLst>
              <a:ext uri="{FF2B5EF4-FFF2-40B4-BE49-F238E27FC236}">
                <a16:creationId xmlns:a16="http://schemas.microsoft.com/office/drawing/2014/main" id="{1D7BFA4D-1F7D-4509-8CF6-245CB1AD8D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420011" y="4402392"/>
            <a:ext cx="2701891" cy="1960665"/>
          </a:xfrm>
          <a:prstGeom prst="rect">
            <a:avLst/>
          </a:prstGeom>
        </p:spPr>
      </p:pic>
      <p:pic>
        <p:nvPicPr>
          <p:cNvPr id="6" name="Afbeelding 5">
            <a:extLst>
              <a:ext uri="{FF2B5EF4-FFF2-40B4-BE49-F238E27FC236}">
                <a16:creationId xmlns:a16="http://schemas.microsoft.com/office/drawing/2014/main" id="{CDD6F85D-E9FE-4BCD-AD15-591D5F933D50}"/>
              </a:ext>
            </a:extLst>
          </p:cNvPr>
          <p:cNvPicPr>
            <a:picLocks noChangeAspect="1"/>
          </p:cNvPicPr>
          <p:nvPr/>
        </p:nvPicPr>
        <p:blipFill>
          <a:blip r:embed="rId4"/>
          <a:stretch>
            <a:fillRect/>
          </a:stretch>
        </p:blipFill>
        <p:spPr>
          <a:xfrm>
            <a:off x="2329848" y="1646175"/>
            <a:ext cx="3390485" cy="2424379"/>
          </a:xfrm>
          <a:prstGeom prst="rect">
            <a:avLst/>
          </a:prstGeom>
        </p:spPr>
      </p:pic>
    </p:spTree>
    <p:extLst>
      <p:ext uri="{BB962C8B-B14F-4D97-AF65-F5344CB8AC3E}">
        <p14:creationId xmlns:p14="http://schemas.microsoft.com/office/powerpoint/2010/main" val="2808939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6F90AE-6FE8-451E-93F1-E7B2FB4A29F2}"/>
              </a:ext>
            </a:extLst>
          </p:cNvPr>
          <p:cNvSpPr>
            <a:spLocks noGrp="1"/>
          </p:cNvSpPr>
          <p:nvPr>
            <p:ph type="title"/>
          </p:nvPr>
        </p:nvSpPr>
        <p:spPr/>
        <p:txBody>
          <a:bodyPr/>
          <a:lstStyle/>
          <a:p>
            <a:r>
              <a:rPr lang="nl-NL" dirty="0"/>
              <a:t>Badkamer en toilet </a:t>
            </a:r>
          </a:p>
        </p:txBody>
      </p:sp>
      <p:pic>
        <p:nvPicPr>
          <p:cNvPr id="4" name="Tijdelijke aanduiding voor inhoud 3">
            <a:extLst>
              <a:ext uri="{FF2B5EF4-FFF2-40B4-BE49-F238E27FC236}">
                <a16:creationId xmlns:a16="http://schemas.microsoft.com/office/drawing/2014/main" id="{174DA9F3-496A-4190-AA1B-2AA465242DA7}"/>
              </a:ext>
            </a:extLst>
          </p:cNvPr>
          <p:cNvPicPr>
            <a:picLocks noGrp="1" noChangeAspect="1"/>
          </p:cNvPicPr>
          <p:nvPr>
            <p:ph idx="1"/>
          </p:nvPr>
        </p:nvPicPr>
        <p:blipFill>
          <a:blip r:embed="rId2"/>
          <a:stretch>
            <a:fillRect/>
          </a:stretch>
        </p:blipFill>
        <p:spPr>
          <a:xfrm>
            <a:off x="6585155" y="1075984"/>
            <a:ext cx="2069598" cy="2828702"/>
          </a:xfrm>
          <a:prstGeom prst="rect">
            <a:avLst/>
          </a:prstGeom>
        </p:spPr>
      </p:pic>
      <p:pic>
        <p:nvPicPr>
          <p:cNvPr id="5" name="Afbeelding 4">
            <a:extLst>
              <a:ext uri="{FF2B5EF4-FFF2-40B4-BE49-F238E27FC236}">
                <a16:creationId xmlns:a16="http://schemas.microsoft.com/office/drawing/2014/main" id="{7DA0A541-9523-4F64-8F63-F821FC1413C4}"/>
              </a:ext>
            </a:extLst>
          </p:cNvPr>
          <p:cNvPicPr>
            <a:picLocks noChangeAspect="1"/>
          </p:cNvPicPr>
          <p:nvPr/>
        </p:nvPicPr>
        <p:blipFill>
          <a:blip r:embed="rId3"/>
          <a:stretch>
            <a:fillRect/>
          </a:stretch>
        </p:blipFill>
        <p:spPr>
          <a:xfrm>
            <a:off x="3491749" y="4699716"/>
            <a:ext cx="2350024" cy="1771843"/>
          </a:xfrm>
          <a:prstGeom prst="rect">
            <a:avLst/>
          </a:prstGeom>
        </p:spPr>
      </p:pic>
      <p:pic>
        <p:nvPicPr>
          <p:cNvPr id="6" name="Afbeelding 5">
            <a:extLst>
              <a:ext uri="{FF2B5EF4-FFF2-40B4-BE49-F238E27FC236}">
                <a16:creationId xmlns:a16="http://schemas.microsoft.com/office/drawing/2014/main" id="{E6E0DB2F-CB75-4272-A38A-2A0A84EAAB7A}"/>
              </a:ext>
            </a:extLst>
          </p:cNvPr>
          <p:cNvPicPr>
            <a:picLocks noChangeAspect="1"/>
          </p:cNvPicPr>
          <p:nvPr/>
        </p:nvPicPr>
        <p:blipFill>
          <a:blip r:embed="rId4"/>
          <a:stretch>
            <a:fillRect/>
          </a:stretch>
        </p:blipFill>
        <p:spPr>
          <a:xfrm>
            <a:off x="1193064" y="4265931"/>
            <a:ext cx="2114552" cy="2100548"/>
          </a:xfrm>
          <a:prstGeom prst="rect">
            <a:avLst/>
          </a:prstGeom>
        </p:spPr>
      </p:pic>
      <p:pic>
        <p:nvPicPr>
          <p:cNvPr id="7" name="Afbeelding 6">
            <a:extLst>
              <a:ext uri="{FF2B5EF4-FFF2-40B4-BE49-F238E27FC236}">
                <a16:creationId xmlns:a16="http://schemas.microsoft.com/office/drawing/2014/main" id="{2319C728-9036-4811-B356-AC35A500F35C}"/>
              </a:ext>
            </a:extLst>
          </p:cNvPr>
          <p:cNvPicPr>
            <a:picLocks noChangeAspect="1"/>
          </p:cNvPicPr>
          <p:nvPr/>
        </p:nvPicPr>
        <p:blipFill>
          <a:blip r:embed="rId5"/>
          <a:stretch>
            <a:fillRect/>
          </a:stretch>
        </p:blipFill>
        <p:spPr>
          <a:xfrm>
            <a:off x="6083082" y="4609570"/>
            <a:ext cx="2571671" cy="1861989"/>
          </a:xfrm>
          <a:prstGeom prst="rect">
            <a:avLst/>
          </a:prstGeom>
        </p:spPr>
      </p:pic>
      <p:pic>
        <p:nvPicPr>
          <p:cNvPr id="8" name="Tijdelijke aanduiding voor afbeelding 5" descr="toolkit-dementievriendelijk-ontwerpen.pdf en nog 7 andere pagina's - Werk - Microsoft​ Edge">
            <a:extLst>
              <a:ext uri="{FF2B5EF4-FFF2-40B4-BE49-F238E27FC236}">
                <a16:creationId xmlns:a16="http://schemas.microsoft.com/office/drawing/2014/main" id="{6CF8765B-81F5-40AE-B787-BEAB3276DE9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416010" y="1438449"/>
            <a:ext cx="3778753" cy="2503855"/>
          </a:xfrm>
          <a:prstGeom prst="rect">
            <a:avLst/>
          </a:prstGeom>
        </p:spPr>
      </p:pic>
    </p:spTree>
    <p:extLst>
      <p:ext uri="{BB962C8B-B14F-4D97-AF65-F5344CB8AC3E}">
        <p14:creationId xmlns:p14="http://schemas.microsoft.com/office/powerpoint/2010/main" val="3556894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FD0B33-1A69-4663-BC52-65D14CA8D561}"/>
              </a:ext>
            </a:extLst>
          </p:cNvPr>
          <p:cNvSpPr>
            <a:spLocks noGrp="1"/>
          </p:cNvSpPr>
          <p:nvPr>
            <p:ph type="title"/>
          </p:nvPr>
        </p:nvSpPr>
        <p:spPr/>
        <p:txBody>
          <a:bodyPr/>
          <a:lstStyle/>
          <a:p>
            <a:r>
              <a:rPr lang="nl-NL" dirty="0"/>
              <a:t>Keuken</a:t>
            </a:r>
          </a:p>
        </p:txBody>
      </p:sp>
      <p:pic>
        <p:nvPicPr>
          <p:cNvPr id="4" name="Tijdelijke aanduiding voor inhoud 3">
            <a:extLst>
              <a:ext uri="{FF2B5EF4-FFF2-40B4-BE49-F238E27FC236}">
                <a16:creationId xmlns:a16="http://schemas.microsoft.com/office/drawing/2014/main" id="{794DE9F2-7BAE-497E-AE5B-1CE36D4BDA93}"/>
              </a:ext>
            </a:extLst>
          </p:cNvPr>
          <p:cNvPicPr>
            <a:picLocks noGrp="1" noChangeAspect="1"/>
          </p:cNvPicPr>
          <p:nvPr>
            <p:ph idx="1"/>
          </p:nvPr>
        </p:nvPicPr>
        <p:blipFill>
          <a:blip r:embed="rId2"/>
          <a:stretch>
            <a:fillRect/>
          </a:stretch>
        </p:blipFill>
        <p:spPr>
          <a:xfrm>
            <a:off x="5564058" y="3680178"/>
            <a:ext cx="2862096" cy="2058167"/>
          </a:xfrm>
          <a:prstGeom prst="rect">
            <a:avLst/>
          </a:prstGeom>
        </p:spPr>
      </p:pic>
      <p:sp>
        <p:nvSpPr>
          <p:cNvPr id="5" name="Tijdelijke aanduiding voor inhoud 2">
            <a:extLst>
              <a:ext uri="{FF2B5EF4-FFF2-40B4-BE49-F238E27FC236}">
                <a16:creationId xmlns:a16="http://schemas.microsoft.com/office/drawing/2014/main" id="{E6E0D7CE-6B80-430E-A91B-86B37989F227}"/>
              </a:ext>
            </a:extLst>
          </p:cNvPr>
          <p:cNvSpPr txBox="1">
            <a:spLocks/>
          </p:cNvSpPr>
          <p:nvPr/>
        </p:nvSpPr>
        <p:spPr>
          <a:xfrm>
            <a:off x="1115762" y="1948440"/>
            <a:ext cx="7310391" cy="418579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rgbClr val="F8134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F8134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F8134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F8134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F8134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latin typeface="Roboto" panose="020B0604020202020204" pitchFamily="2" charset="0"/>
            </a:endParaRPr>
          </a:p>
          <a:p>
            <a:endParaRPr lang="nl-NL" dirty="0"/>
          </a:p>
        </p:txBody>
      </p:sp>
      <p:pic>
        <p:nvPicPr>
          <p:cNvPr id="6" name="Tijdelijke aanduiding voor afbeelding 5" descr="toolkit-dementievriendelijk-ontwerpen.pdf en nog 7 andere pagina's - Werk - Microsoft​ Edge">
            <a:extLst>
              <a:ext uri="{FF2B5EF4-FFF2-40B4-BE49-F238E27FC236}">
                <a16:creationId xmlns:a16="http://schemas.microsoft.com/office/drawing/2014/main" id="{AB515B99-C5DC-4873-BF00-16862AA9AD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15761" y="3506567"/>
            <a:ext cx="3219171" cy="2231778"/>
          </a:xfrm>
          <a:prstGeom prst="rect">
            <a:avLst/>
          </a:prstGeom>
        </p:spPr>
      </p:pic>
      <p:pic>
        <p:nvPicPr>
          <p:cNvPr id="1026" name="Picture 2" descr="Keukens voor mindervaliden: hoe ziet dat eruit?">
            <a:extLst>
              <a:ext uri="{FF2B5EF4-FFF2-40B4-BE49-F238E27FC236}">
                <a16:creationId xmlns:a16="http://schemas.microsoft.com/office/drawing/2014/main" id="{FEE56AA0-9521-473D-A4B6-8FD580BCA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6954" y="1092729"/>
            <a:ext cx="3759200" cy="2191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154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FFE5F7-D9D5-4226-A7D2-BA06FC41D9DC}"/>
              </a:ext>
            </a:extLst>
          </p:cNvPr>
          <p:cNvSpPr>
            <a:spLocks noGrp="1"/>
          </p:cNvSpPr>
          <p:nvPr>
            <p:ph type="title"/>
          </p:nvPr>
        </p:nvSpPr>
        <p:spPr/>
        <p:txBody>
          <a:bodyPr/>
          <a:lstStyle/>
          <a:p>
            <a:r>
              <a:rPr lang="nl-NL" dirty="0"/>
              <a:t>Interieur</a:t>
            </a:r>
          </a:p>
        </p:txBody>
      </p:sp>
      <p:sp>
        <p:nvSpPr>
          <p:cNvPr id="3" name="Tijdelijke aanduiding voor inhoud 2">
            <a:extLst>
              <a:ext uri="{FF2B5EF4-FFF2-40B4-BE49-F238E27FC236}">
                <a16:creationId xmlns:a16="http://schemas.microsoft.com/office/drawing/2014/main" id="{7C6BA637-4729-4BD9-956E-4864EC30698E}"/>
              </a:ext>
            </a:extLst>
          </p:cNvPr>
          <p:cNvSpPr>
            <a:spLocks noGrp="1"/>
          </p:cNvSpPr>
          <p:nvPr>
            <p:ph idx="1"/>
          </p:nvPr>
        </p:nvSpPr>
        <p:spPr/>
        <p:txBody>
          <a:bodyPr/>
          <a:lstStyle/>
          <a:p>
            <a:r>
              <a:rPr lang="nl-NL" b="0" i="0" dirty="0">
                <a:effectLst/>
                <a:latin typeface="Roboto" panose="020B0604020202020204" pitchFamily="2" charset="0"/>
              </a:rPr>
              <a:t>Seniorenstoel</a:t>
            </a:r>
          </a:p>
          <a:p>
            <a:r>
              <a:rPr lang="nl-NL" dirty="0">
                <a:latin typeface="Roboto" panose="020B0604020202020204" pitchFamily="2" charset="0"/>
              </a:rPr>
              <a:t>Tillift</a:t>
            </a:r>
          </a:p>
          <a:p>
            <a:r>
              <a:rPr lang="nl-NL" b="0" i="0" dirty="0" err="1">
                <a:effectLst/>
                <a:latin typeface="Roboto" panose="020B0604020202020204" pitchFamily="2" charset="0"/>
              </a:rPr>
              <a:t>Seniorenbed</a:t>
            </a:r>
            <a:endParaRPr lang="nl-NL" b="0" i="0" dirty="0">
              <a:effectLst/>
              <a:latin typeface="Roboto" panose="020B0604020202020204" pitchFamily="2" charset="0"/>
            </a:endParaRPr>
          </a:p>
          <a:p>
            <a:r>
              <a:rPr lang="nl-NL" dirty="0">
                <a:latin typeface="Roboto" panose="020B0604020202020204" pitchFamily="2" charset="0"/>
              </a:rPr>
              <a:t>Antislipvloer</a:t>
            </a:r>
            <a:endParaRPr lang="nl-NL" b="0" i="0" dirty="0">
              <a:effectLst/>
              <a:latin typeface="Roboto" panose="020B0604020202020204" pitchFamily="2" charset="0"/>
            </a:endParaRPr>
          </a:p>
          <a:p>
            <a:endParaRPr lang="nl-NL" b="0" i="0" dirty="0">
              <a:effectLst/>
              <a:latin typeface="Roboto" panose="020B0604020202020204" pitchFamily="2" charset="0"/>
            </a:endParaRPr>
          </a:p>
          <a:p>
            <a:endParaRPr lang="nl-NL" dirty="0"/>
          </a:p>
        </p:txBody>
      </p:sp>
      <p:pic>
        <p:nvPicPr>
          <p:cNvPr id="4" name="Tijdelijke aanduiding voor afbeelding 5" descr="toolkit-dementievriendelijk-ontwerpen.pdf en nog 7 andere pagina's - Werk - Microsoft​ Edge">
            <a:extLst>
              <a:ext uri="{FF2B5EF4-FFF2-40B4-BE49-F238E27FC236}">
                <a16:creationId xmlns:a16="http://schemas.microsoft.com/office/drawing/2014/main" id="{3A122A08-05FF-4403-90AA-EA28E75C3E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170311" y="2225226"/>
            <a:ext cx="2857927" cy="1989696"/>
          </a:xfrm>
          <a:prstGeom prst="rect">
            <a:avLst/>
          </a:prstGeom>
        </p:spPr>
      </p:pic>
    </p:spTree>
    <p:extLst>
      <p:ext uri="{BB962C8B-B14F-4D97-AF65-F5344CB8AC3E}">
        <p14:creationId xmlns:p14="http://schemas.microsoft.com/office/powerpoint/2010/main" val="144511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8744B4-B3D4-4E60-96D4-75D7930F554C}"/>
              </a:ext>
            </a:extLst>
          </p:cNvPr>
          <p:cNvSpPr>
            <a:spLocks noGrp="1"/>
          </p:cNvSpPr>
          <p:nvPr>
            <p:ph type="title"/>
          </p:nvPr>
        </p:nvSpPr>
        <p:spPr/>
        <p:txBody>
          <a:bodyPr/>
          <a:lstStyle/>
          <a:p>
            <a:r>
              <a:rPr lang="nl-NL" dirty="0"/>
              <a:t>Dementievriendelijk ontwerpen </a:t>
            </a:r>
          </a:p>
        </p:txBody>
      </p:sp>
      <p:sp>
        <p:nvSpPr>
          <p:cNvPr id="3" name="Tijdelijke aanduiding voor inhoud 2">
            <a:extLst>
              <a:ext uri="{FF2B5EF4-FFF2-40B4-BE49-F238E27FC236}">
                <a16:creationId xmlns:a16="http://schemas.microsoft.com/office/drawing/2014/main" id="{AD9F410F-00F2-4C86-AA7B-AABD68C908AB}"/>
              </a:ext>
            </a:extLst>
          </p:cNvPr>
          <p:cNvSpPr>
            <a:spLocks noGrp="1"/>
          </p:cNvSpPr>
          <p:nvPr>
            <p:ph idx="1"/>
          </p:nvPr>
        </p:nvSpPr>
        <p:spPr/>
        <p:txBody>
          <a:bodyPr/>
          <a:lstStyle/>
          <a:p>
            <a:r>
              <a:rPr lang="nl-NL" dirty="0">
                <a:hlinkClick r:id="rId2"/>
              </a:rPr>
              <a:t>toolkit-dementievriendelijk-ontwerpen.pdf (zorgvoorbeter.nl)</a:t>
            </a:r>
            <a:endParaRPr lang="nl-NL" dirty="0"/>
          </a:p>
          <a:p>
            <a:r>
              <a:rPr lang="nl-NL" dirty="0"/>
              <a:t>Prikkels beperken </a:t>
            </a:r>
          </a:p>
          <a:p>
            <a:r>
              <a:rPr lang="nl-NL" dirty="0"/>
              <a:t>Akoestiek, oriëntatie, licht, kleur, geur , herkenbaarheid en veiligheid </a:t>
            </a:r>
          </a:p>
        </p:txBody>
      </p:sp>
      <p:pic>
        <p:nvPicPr>
          <p:cNvPr id="4" name="Afbeelding 3">
            <a:extLst>
              <a:ext uri="{FF2B5EF4-FFF2-40B4-BE49-F238E27FC236}">
                <a16:creationId xmlns:a16="http://schemas.microsoft.com/office/drawing/2014/main" id="{CFEDDEE0-6B50-4905-B905-5296EA0643CD}"/>
              </a:ext>
            </a:extLst>
          </p:cNvPr>
          <p:cNvPicPr>
            <a:picLocks noChangeAspect="1"/>
          </p:cNvPicPr>
          <p:nvPr/>
        </p:nvPicPr>
        <p:blipFill>
          <a:blip r:embed="rId3"/>
          <a:stretch>
            <a:fillRect/>
          </a:stretch>
        </p:blipFill>
        <p:spPr>
          <a:xfrm>
            <a:off x="1414016" y="4203289"/>
            <a:ext cx="2169058" cy="2515855"/>
          </a:xfrm>
          <a:prstGeom prst="rect">
            <a:avLst/>
          </a:prstGeom>
        </p:spPr>
      </p:pic>
    </p:spTree>
    <p:extLst>
      <p:ext uri="{BB962C8B-B14F-4D97-AF65-F5344CB8AC3E}">
        <p14:creationId xmlns:p14="http://schemas.microsoft.com/office/powerpoint/2010/main" val="3609534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59CBD5-104F-4C4F-9C1E-715F40A4FEFD}"/>
              </a:ext>
            </a:extLst>
          </p:cNvPr>
          <p:cNvSpPr>
            <a:spLocks noGrp="1"/>
          </p:cNvSpPr>
          <p:nvPr>
            <p:ph type="title"/>
          </p:nvPr>
        </p:nvSpPr>
        <p:spPr/>
        <p:txBody>
          <a:bodyPr/>
          <a:lstStyle/>
          <a:p>
            <a:r>
              <a:rPr lang="nl-NL" dirty="0" err="1"/>
              <a:t>Domotica</a:t>
            </a:r>
            <a:r>
              <a:rPr lang="nl-NL" dirty="0"/>
              <a:t> </a:t>
            </a:r>
          </a:p>
        </p:txBody>
      </p:sp>
      <p:sp>
        <p:nvSpPr>
          <p:cNvPr id="3" name="Tijdelijke aanduiding voor inhoud 2">
            <a:extLst>
              <a:ext uri="{FF2B5EF4-FFF2-40B4-BE49-F238E27FC236}">
                <a16:creationId xmlns:a16="http://schemas.microsoft.com/office/drawing/2014/main" id="{D0382D7C-9823-4738-AF89-B29C348CE5F6}"/>
              </a:ext>
            </a:extLst>
          </p:cNvPr>
          <p:cNvSpPr>
            <a:spLocks noGrp="1"/>
          </p:cNvSpPr>
          <p:nvPr>
            <p:ph idx="1"/>
          </p:nvPr>
        </p:nvSpPr>
        <p:spPr/>
        <p:txBody>
          <a:bodyPr/>
          <a:lstStyle/>
          <a:p>
            <a:r>
              <a:rPr lang="nl-NL" dirty="0"/>
              <a:t>Slimme technieken voor je huis </a:t>
            </a:r>
          </a:p>
          <a:p>
            <a:r>
              <a:rPr lang="nl-NL" dirty="0"/>
              <a:t>Techniek voor zorg</a:t>
            </a:r>
          </a:p>
          <a:p>
            <a:r>
              <a:rPr lang="nl-NL" dirty="0"/>
              <a:t>Techniek voor sociaal </a:t>
            </a:r>
          </a:p>
          <a:p>
            <a:endParaRPr lang="nl-NL" dirty="0"/>
          </a:p>
        </p:txBody>
      </p:sp>
      <p:pic>
        <p:nvPicPr>
          <p:cNvPr id="6146" name="Picture 2" descr="Nedis SmartLife is de kortste weg naar een slim huishouden - apparatuur -  woonkamer - WONEN.nl">
            <a:extLst>
              <a:ext uri="{FF2B5EF4-FFF2-40B4-BE49-F238E27FC236}">
                <a16:creationId xmlns:a16="http://schemas.microsoft.com/office/drawing/2014/main" id="{FEF13D20-93B5-4C1D-A505-479A83381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3110" y="3727400"/>
            <a:ext cx="4424515" cy="231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189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199498-F471-4774-B80C-B752A73147B5}"/>
              </a:ext>
            </a:extLst>
          </p:cNvPr>
          <p:cNvSpPr>
            <a:spLocks noGrp="1"/>
          </p:cNvSpPr>
          <p:nvPr>
            <p:ph type="title"/>
          </p:nvPr>
        </p:nvSpPr>
        <p:spPr/>
        <p:txBody>
          <a:bodyPr/>
          <a:lstStyle/>
          <a:p>
            <a:r>
              <a:rPr lang="nl-NL" dirty="0" err="1"/>
              <a:t>Domotica</a:t>
            </a:r>
            <a:r>
              <a:rPr lang="nl-NL" dirty="0"/>
              <a:t> </a:t>
            </a:r>
          </a:p>
        </p:txBody>
      </p:sp>
      <p:sp>
        <p:nvSpPr>
          <p:cNvPr id="3" name="Tijdelijke aanduiding voor inhoud 2">
            <a:extLst>
              <a:ext uri="{FF2B5EF4-FFF2-40B4-BE49-F238E27FC236}">
                <a16:creationId xmlns:a16="http://schemas.microsoft.com/office/drawing/2014/main" id="{D2DEA91D-9225-4464-9911-497B25398CDF}"/>
              </a:ext>
            </a:extLst>
          </p:cNvPr>
          <p:cNvSpPr>
            <a:spLocks noGrp="1"/>
          </p:cNvSpPr>
          <p:nvPr>
            <p:ph idx="1"/>
          </p:nvPr>
        </p:nvSpPr>
        <p:spPr/>
        <p:txBody>
          <a:bodyPr>
            <a:normAutofit fontScale="85000" lnSpcReduction="20000"/>
          </a:bodyPr>
          <a:lstStyle/>
          <a:p>
            <a:endParaRPr lang="nl-NL" dirty="0"/>
          </a:p>
          <a:p>
            <a:r>
              <a:rPr lang="nl-NL" dirty="0"/>
              <a:t>Het aan of uitschakelen van verlichting</a:t>
            </a:r>
          </a:p>
          <a:p>
            <a:r>
              <a:rPr lang="nl-NL" dirty="0"/>
              <a:t>Het regelen van de temperatuur (verwarming aan, airco uit)</a:t>
            </a:r>
          </a:p>
          <a:p>
            <a:r>
              <a:rPr lang="nl-NL" dirty="0"/>
              <a:t>Het regelen van de ventilatie</a:t>
            </a:r>
          </a:p>
          <a:p>
            <a:r>
              <a:rPr lang="nl-NL" dirty="0"/>
              <a:t>Het beheren van audiosystemen</a:t>
            </a:r>
          </a:p>
          <a:p>
            <a:r>
              <a:rPr lang="nl-NL" dirty="0"/>
              <a:t>Toegangscontrole (de voordeur herkent de bewoner)</a:t>
            </a:r>
          </a:p>
          <a:p>
            <a:r>
              <a:rPr lang="nl-NL" dirty="0"/>
              <a:t>Het beheer van rolluiken, gordijnen, zonweringen, deuren, hekken en poorten</a:t>
            </a:r>
          </a:p>
          <a:p>
            <a:r>
              <a:rPr lang="nl-NL" dirty="0"/>
              <a:t>Integratie met een deur(video)-telefoon</a:t>
            </a:r>
          </a:p>
          <a:p>
            <a:r>
              <a:rPr lang="nl-NL" dirty="0"/>
              <a:t>Integratie met camera’s in de tuin</a:t>
            </a:r>
          </a:p>
          <a:p>
            <a:r>
              <a:rPr lang="nl-NL" dirty="0"/>
              <a:t>Alarmering</a:t>
            </a:r>
          </a:p>
          <a:p>
            <a:endParaRPr lang="nl-NL" dirty="0"/>
          </a:p>
          <a:p>
            <a:endParaRPr lang="nl-NL" dirty="0"/>
          </a:p>
        </p:txBody>
      </p:sp>
      <p:pic>
        <p:nvPicPr>
          <p:cNvPr id="4098" name="Picture 2" descr="Smart home">
            <a:extLst>
              <a:ext uri="{FF2B5EF4-FFF2-40B4-BE49-F238E27FC236}">
                <a16:creationId xmlns:a16="http://schemas.microsoft.com/office/drawing/2014/main" id="{88DBC5B2-E97B-424D-96FA-2A78745A6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7173" y="114300"/>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766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B4CB96-C691-4C67-A681-8A7AB165F0E8}"/>
              </a:ext>
            </a:extLst>
          </p:cNvPr>
          <p:cNvSpPr>
            <a:spLocks noGrp="1"/>
          </p:cNvSpPr>
          <p:nvPr>
            <p:ph type="title"/>
          </p:nvPr>
        </p:nvSpPr>
        <p:spPr/>
        <p:txBody>
          <a:bodyPr/>
          <a:lstStyle/>
          <a:p>
            <a:r>
              <a:rPr lang="nl-NL" dirty="0"/>
              <a:t>Techniek gaat razendsnel </a:t>
            </a:r>
          </a:p>
        </p:txBody>
      </p:sp>
      <p:sp>
        <p:nvSpPr>
          <p:cNvPr id="3" name="Tijdelijke aanduiding voor inhoud 2">
            <a:extLst>
              <a:ext uri="{FF2B5EF4-FFF2-40B4-BE49-F238E27FC236}">
                <a16:creationId xmlns:a16="http://schemas.microsoft.com/office/drawing/2014/main" id="{B243AB01-3EBB-4F00-A961-611EF92A8FEF}"/>
              </a:ext>
            </a:extLst>
          </p:cNvPr>
          <p:cNvSpPr>
            <a:spLocks noGrp="1"/>
          </p:cNvSpPr>
          <p:nvPr>
            <p:ph idx="1"/>
          </p:nvPr>
        </p:nvSpPr>
        <p:spPr/>
        <p:txBody>
          <a:bodyPr/>
          <a:lstStyle/>
          <a:p>
            <a:r>
              <a:rPr lang="nl-NL" dirty="0"/>
              <a:t>Google nest, </a:t>
            </a:r>
            <a:r>
              <a:rPr lang="nl-NL" dirty="0" err="1"/>
              <a:t>apple</a:t>
            </a:r>
            <a:r>
              <a:rPr lang="nl-NL" dirty="0"/>
              <a:t> home </a:t>
            </a:r>
            <a:endParaRPr lang="fr-FR" dirty="0">
              <a:hlinkClick r:id="rId2"/>
            </a:endParaRPr>
          </a:p>
          <a:p>
            <a:r>
              <a:rPr lang="fr-FR" dirty="0" err="1">
                <a:hlinkClick r:id="rId2"/>
              </a:rPr>
              <a:t>HomeKit</a:t>
            </a:r>
            <a:r>
              <a:rPr lang="fr-FR" dirty="0">
                <a:hlinkClick r:id="rId2"/>
              </a:rPr>
              <a:t> - Alle accessoires - Apple (NL)</a:t>
            </a:r>
            <a:endParaRPr lang="nl-NL" dirty="0"/>
          </a:p>
        </p:txBody>
      </p:sp>
      <p:pic>
        <p:nvPicPr>
          <p:cNvPr id="4" name="Tijdelijke aanduiding voor afbeelding 5" descr="HomeKit: het complete overzicht voor slimme apparaten in huis en nog 13 andere pagina's - Werk - Microsoft​ Edge">
            <a:extLst>
              <a:ext uri="{FF2B5EF4-FFF2-40B4-BE49-F238E27FC236}">
                <a16:creationId xmlns:a16="http://schemas.microsoft.com/office/drawing/2014/main" id="{8B54409F-BE61-4923-B5D0-A8AC95D49F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270977" y="3157016"/>
            <a:ext cx="4867115" cy="2674537"/>
          </a:xfrm>
          <a:prstGeom prst="rect">
            <a:avLst/>
          </a:prstGeom>
        </p:spPr>
      </p:pic>
    </p:spTree>
    <p:extLst>
      <p:ext uri="{BB962C8B-B14F-4D97-AF65-F5344CB8AC3E}">
        <p14:creationId xmlns:p14="http://schemas.microsoft.com/office/powerpoint/2010/main" val="1496675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6C4F3A-75F4-4C08-8F83-96B852084E93}"/>
              </a:ext>
            </a:extLst>
          </p:cNvPr>
          <p:cNvSpPr>
            <a:spLocks noGrp="1"/>
          </p:cNvSpPr>
          <p:nvPr>
            <p:ph type="title"/>
          </p:nvPr>
        </p:nvSpPr>
        <p:spPr/>
        <p:txBody>
          <a:bodyPr>
            <a:normAutofit fontScale="90000"/>
          </a:bodyPr>
          <a:lstStyle/>
          <a:p>
            <a:r>
              <a:rPr lang="nl-NL" dirty="0"/>
              <a:t>Ouder worden willen we allemaal, maar oud zijn niet!</a:t>
            </a:r>
          </a:p>
        </p:txBody>
      </p:sp>
      <p:sp>
        <p:nvSpPr>
          <p:cNvPr id="3" name="Tijdelijke aanduiding voor inhoud 2">
            <a:extLst>
              <a:ext uri="{FF2B5EF4-FFF2-40B4-BE49-F238E27FC236}">
                <a16:creationId xmlns:a16="http://schemas.microsoft.com/office/drawing/2014/main" id="{59D3E95C-E47B-492A-8098-72553F63C229}"/>
              </a:ext>
            </a:extLst>
          </p:cNvPr>
          <p:cNvSpPr>
            <a:spLocks noGrp="1"/>
          </p:cNvSpPr>
          <p:nvPr>
            <p:ph idx="1"/>
          </p:nvPr>
        </p:nvSpPr>
        <p:spPr/>
        <p:txBody>
          <a:bodyPr/>
          <a:lstStyle/>
          <a:p>
            <a:r>
              <a:rPr lang="nl-NL" dirty="0"/>
              <a:t>We worden ouder en blijven langer fit !</a:t>
            </a:r>
          </a:p>
          <a:p>
            <a:pPr marL="0" indent="0">
              <a:buNone/>
            </a:pPr>
            <a:endParaRPr lang="nl-NL" dirty="0"/>
          </a:p>
          <a:p>
            <a:pPr marL="0" indent="0">
              <a:buNone/>
            </a:pPr>
            <a:r>
              <a:rPr lang="nl-NL" dirty="0"/>
              <a:t>Maar ook meer:</a:t>
            </a:r>
          </a:p>
          <a:p>
            <a:r>
              <a:rPr lang="nl-NL" dirty="0"/>
              <a:t>Fysieke beperking</a:t>
            </a:r>
          </a:p>
          <a:p>
            <a:r>
              <a:rPr lang="nl-NL" dirty="0"/>
              <a:t>Zintuigelijke beperking</a:t>
            </a:r>
          </a:p>
          <a:p>
            <a:r>
              <a:rPr lang="nl-NL" dirty="0"/>
              <a:t>Geestelijke beperking </a:t>
            </a:r>
          </a:p>
          <a:p>
            <a:r>
              <a:rPr lang="nl-NL" dirty="0"/>
              <a:t>Sociale beperking </a:t>
            </a:r>
          </a:p>
          <a:p>
            <a:endParaRPr lang="nl-NL" dirty="0"/>
          </a:p>
        </p:txBody>
      </p:sp>
    </p:spTree>
    <p:extLst>
      <p:ext uri="{BB962C8B-B14F-4D97-AF65-F5344CB8AC3E}">
        <p14:creationId xmlns:p14="http://schemas.microsoft.com/office/powerpoint/2010/main" val="1128809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D4C775-8BB7-4877-9392-FE7D84C53C4A}"/>
              </a:ext>
            </a:extLst>
          </p:cNvPr>
          <p:cNvSpPr>
            <a:spLocks noGrp="1"/>
          </p:cNvSpPr>
          <p:nvPr>
            <p:ph type="title"/>
          </p:nvPr>
        </p:nvSpPr>
        <p:spPr/>
        <p:txBody>
          <a:bodyPr/>
          <a:lstStyle/>
          <a:p>
            <a:r>
              <a:rPr lang="nl-NL" dirty="0" err="1"/>
              <a:t>Domotica</a:t>
            </a:r>
            <a:r>
              <a:rPr lang="nl-NL" dirty="0"/>
              <a:t> </a:t>
            </a:r>
          </a:p>
        </p:txBody>
      </p:sp>
      <p:sp>
        <p:nvSpPr>
          <p:cNvPr id="3" name="Tijdelijke aanduiding voor inhoud 2">
            <a:extLst>
              <a:ext uri="{FF2B5EF4-FFF2-40B4-BE49-F238E27FC236}">
                <a16:creationId xmlns:a16="http://schemas.microsoft.com/office/drawing/2014/main" id="{EF870951-4E3A-40B7-9C9C-E0CC1FF017EA}"/>
              </a:ext>
            </a:extLst>
          </p:cNvPr>
          <p:cNvSpPr>
            <a:spLocks noGrp="1"/>
          </p:cNvSpPr>
          <p:nvPr>
            <p:ph idx="1"/>
          </p:nvPr>
        </p:nvSpPr>
        <p:spPr/>
        <p:txBody>
          <a:bodyPr>
            <a:normAutofit fontScale="77500" lnSpcReduction="20000"/>
          </a:bodyPr>
          <a:lstStyle/>
          <a:p>
            <a:r>
              <a:rPr lang="nl-NL" dirty="0"/>
              <a:t>De verlichting gaat ’s nachts automatisch aan tussen de slaapkamer en het toilet </a:t>
            </a:r>
          </a:p>
          <a:p>
            <a:r>
              <a:rPr lang="nl-NL" dirty="0"/>
              <a:t>Dit kan via een alarmknop die je bij zich draagt, of door heel hard te roepen. De zorgverlener in dienst krijgt een melding via zijn telefoon waardoor jullie meteen contact kunnen maken via een spreek/luisterverbinding.</a:t>
            </a:r>
          </a:p>
          <a:p>
            <a:r>
              <a:rPr lang="nl-NL" dirty="0"/>
              <a:t>Een mat voor het bed die een signaaltje afgeeft als je het bed inklimt of uitgaat.</a:t>
            </a:r>
          </a:p>
          <a:p>
            <a:r>
              <a:rPr lang="nl-NL" dirty="0"/>
              <a:t>Verlichting of apparatuur zoals een elektrische kookplaat kan worden gestuurd via een centrale bediening. Zo kan overdag of ’s nachts de apparatuur worden uitgeschakeld. Dit kan ook wanneer je je woning verlaat.</a:t>
            </a:r>
          </a:p>
          <a:p>
            <a:r>
              <a:rPr lang="nl-NL" dirty="0"/>
              <a:t>Als een cliënt heel lang geen beweging toont is er een bewegingsmelder die dit aan een zorgverlener laat weten zodat er alarm geslagen kan worden</a:t>
            </a:r>
          </a:p>
          <a:p>
            <a:endParaRPr lang="nl-NL" dirty="0"/>
          </a:p>
        </p:txBody>
      </p:sp>
    </p:spTree>
    <p:extLst>
      <p:ext uri="{BB962C8B-B14F-4D97-AF65-F5344CB8AC3E}">
        <p14:creationId xmlns:p14="http://schemas.microsoft.com/office/powerpoint/2010/main" val="4042391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A35CA4-FED0-4667-9948-31C93C66D375}"/>
              </a:ext>
            </a:extLst>
          </p:cNvPr>
          <p:cNvSpPr>
            <a:spLocks noGrp="1"/>
          </p:cNvSpPr>
          <p:nvPr>
            <p:ph type="title"/>
          </p:nvPr>
        </p:nvSpPr>
        <p:spPr/>
        <p:txBody>
          <a:bodyPr/>
          <a:lstStyle/>
          <a:p>
            <a:endParaRPr lang="nl-NL"/>
          </a:p>
        </p:txBody>
      </p:sp>
      <p:pic>
        <p:nvPicPr>
          <p:cNvPr id="2050" name="Picture 2" descr="Voorkant van het overzicht">
            <a:extLst>
              <a:ext uri="{FF2B5EF4-FFF2-40B4-BE49-F238E27FC236}">
                <a16:creationId xmlns:a16="http://schemas.microsoft.com/office/drawing/2014/main" id="{D74BBCEF-A9AE-4153-9AD2-C1DE2DF715C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3487" y="740864"/>
            <a:ext cx="6982666" cy="526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426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36986-6951-4205-921F-329FD73E61A1}"/>
              </a:ext>
            </a:extLst>
          </p:cNvPr>
          <p:cNvSpPr>
            <a:spLocks noGrp="1"/>
          </p:cNvSpPr>
          <p:nvPr>
            <p:ph type="title"/>
          </p:nvPr>
        </p:nvSpPr>
        <p:spPr/>
        <p:txBody>
          <a:bodyPr/>
          <a:lstStyle/>
          <a:p>
            <a:r>
              <a:rPr lang="nl-NL" dirty="0"/>
              <a:t>Wie is je bewoner ?</a:t>
            </a:r>
          </a:p>
        </p:txBody>
      </p:sp>
      <p:sp>
        <p:nvSpPr>
          <p:cNvPr id="3" name="Tijdelijke aanduiding voor inhoud 2">
            <a:extLst>
              <a:ext uri="{FF2B5EF4-FFF2-40B4-BE49-F238E27FC236}">
                <a16:creationId xmlns:a16="http://schemas.microsoft.com/office/drawing/2014/main" id="{9413BF72-5E04-447F-BF8D-AAB115651F87}"/>
              </a:ext>
            </a:extLst>
          </p:cNvPr>
          <p:cNvSpPr>
            <a:spLocks noGrp="1"/>
          </p:cNvSpPr>
          <p:nvPr>
            <p:ph idx="1"/>
          </p:nvPr>
        </p:nvSpPr>
        <p:spPr/>
        <p:txBody>
          <a:bodyPr/>
          <a:lstStyle/>
          <a:p>
            <a:r>
              <a:rPr lang="nl-NL" dirty="0"/>
              <a:t>Voor wie maak je de woning levensloopbestendig? </a:t>
            </a:r>
          </a:p>
          <a:p>
            <a:r>
              <a:rPr lang="nl-NL" dirty="0"/>
              <a:t>Welke beperkingen heeft deze bewoner?</a:t>
            </a:r>
          </a:p>
          <a:p>
            <a:pPr marL="0" indent="0">
              <a:buNone/>
            </a:pPr>
            <a:endParaRPr lang="nl-NL" dirty="0"/>
          </a:p>
          <a:p>
            <a:r>
              <a:rPr lang="nl-NL" dirty="0">
                <a:hlinkClick r:id="rId2"/>
              </a:rPr>
              <a:t>Proefkonijnen - Dennis en </a:t>
            </a:r>
            <a:r>
              <a:rPr lang="nl-NL" dirty="0" err="1">
                <a:hlinkClick r:id="rId2"/>
              </a:rPr>
              <a:t>Valerio</a:t>
            </a:r>
            <a:r>
              <a:rPr lang="nl-NL" dirty="0">
                <a:hlinkClick r:id="rId2"/>
              </a:rPr>
              <a:t> zijn oud – YouTube</a:t>
            </a:r>
            <a:endParaRPr lang="nl-NL" dirty="0"/>
          </a:p>
          <a:p>
            <a:endParaRPr lang="nl-NL" dirty="0"/>
          </a:p>
        </p:txBody>
      </p:sp>
    </p:spTree>
    <p:extLst>
      <p:ext uri="{BB962C8B-B14F-4D97-AF65-F5344CB8AC3E}">
        <p14:creationId xmlns:p14="http://schemas.microsoft.com/office/powerpoint/2010/main" val="4172033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2708CE-AEFB-47BA-9A2C-65AD25F94B43}"/>
              </a:ext>
            </a:extLst>
          </p:cNvPr>
          <p:cNvSpPr>
            <a:spLocks noGrp="1"/>
          </p:cNvSpPr>
          <p:nvPr>
            <p:ph type="title"/>
          </p:nvPr>
        </p:nvSpPr>
        <p:spPr/>
        <p:txBody>
          <a:bodyPr/>
          <a:lstStyle/>
          <a:p>
            <a:r>
              <a:rPr lang="nl-NL" dirty="0"/>
              <a:t>Vergrijzing 	</a:t>
            </a:r>
          </a:p>
        </p:txBody>
      </p:sp>
      <p:sp>
        <p:nvSpPr>
          <p:cNvPr id="3" name="Tijdelijke aanduiding voor inhoud 2">
            <a:extLst>
              <a:ext uri="{FF2B5EF4-FFF2-40B4-BE49-F238E27FC236}">
                <a16:creationId xmlns:a16="http://schemas.microsoft.com/office/drawing/2014/main" id="{2B049B31-0857-4C94-BE04-134F21ED9C3C}"/>
              </a:ext>
            </a:extLst>
          </p:cNvPr>
          <p:cNvSpPr>
            <a:spLocks noGrp="1"/>
          </p:cNvSpPr>
          <p:nvPr>
            <p:ph idx="1"/>
          </p:nvPr>
        </p:nvSpPr>
        <p:spPr>
          <a:xfrm>
            <a:off x="1115762" y="1858129"/>
            <a:ext cx="7310391" cy="4185792"/>
          </a:xfrm>
        </p:spPr>
        <p:txBody>
          <a:bodyPr/>
          <a:lstStyle/>
          <a:p>
            <a:pPr marL="0" indent="0">
              <a:buNone/>
            </a:pPr>
            <a:r>
              <a:rPr lang="nl-NL" sz="1800" dirty="0"/>
              <a:t>Ouder dan 65 jaar ongeveer van ong. 3 miljoen nu naar 4,7 miljoen in 2040, stijgende zorgvraag</a:t>
            </a:r>
          </a:p>
          <a:p>
            <a:pPr marL="0" indent="0">
              <a:buNone/>
            </a:pPr>
            <a:r>
              <a:rPr lang="nl-NL" sz="1800" dirty="0"/>
              <a:t>Steeds meer ouderen en verhoudingsgewijs steeds minder beroepsbevolking</a:t>
            </a:r>
          </a:p>
          <a:p>
            <a:pPr marL="0" indent="0">
              <a:buNone/>
            </a:pPr>
            <a:endParaRPr lang="nl-NL" dirty="0"/>
          </a:p>
        </p:txBody>
      </p:sp>
      <p:pic>
        <p:nvPicPr>
          <p:cNvPr id="4" name="Tijdelijke aanduiding voor afbeelding 5" descr="Nederland vergrijst in hoog tempo | Aedes-Magazine en nog 10 andere pagina's - Werk - Microsoft​ Edge">
            <a:extLst>
              <a:ext uri="{FF2B5EF4-FFF2-40B4-BE49-F238E27FC236}">
                <a16:creationId xmlns:a16="http://schemas.microsoft.com/office/drawing/2014/main" id="{92ECC4D4-64DE-455B-8B88-61504E1409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631118" y="3383758"/>
            <a:ext cx="6953080" cy="3365638"/>
          </a:xfrm>
          <a:prstGeom prst="rect">
            <a:avLst/>
          </a:prstGeom>
        </p:spPr>
      </p:pic>
    </p:spTree>
    <p:extLst>
      <p:ext uri="{BB962C8B-B14F-4D97-AF65-F5344CB8AC3E}">
        <p14:creationId xmlns:p14="http://schemas.microsoft.com/office/powerpoint/2010/main" val="3669618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1C5BD0-CCE8-404C-84C9-EC1733D90FFB}"/>
              </a:ext>
            </a:extLst>
          </p:cNvPr>
          <p:cNvSpPr>
            <a:spLocks noGrp="1"/>
          </p:cNvSpPr>
          <p:nvPr>
            <p:ph type="title"/>
          </p:nvPr>
        </p:nvSpPr>
        <p:spPr/>
        <p:txBody>
          <a:bodyPr>
            <a:normAutofit/>
          </a:bodyPr>
          <a:lstStyle/>
          <a:p>
            <a:r>
              <a:rPr lang="nl-NL" dirty="0"/>
              <a:t>Langer thuis wonen </a:t>
            </a:r>
          </a:p>
        </p:txBody>
      </p:sp>
      <p:sp>
        <p:nvSpPr>
          <p:cNvPr id="3" name="Tijdelijke aanduiding voor inhoud 2">
            <a:extLst>
              <a:ext uri="{FF2B5EF4-FFF2-40B4-BE49-F238E27FC236}">
                <a16:creationId xmlns:a16="http://schemas.microsoft.com/office/drawing/2014/main" id="{98FF6BB3-5B7A-4E8B-8ACC-D574F1DE445F}"/>
              </a:ext>
            </a:extLst>
          </p:cNvPr>
          <p:cNvSpPr>
            <a:spLocks noGrp="1"/>
          </p:cNvSpPr>
          <p:nvPr>
            <p:ph idx="1"/>
          </p:nvPr>
        </p:nvSpPr>
        <p:spPr/>
        <p:txBody>
          <a:bodyPr>
            <a:normAutofit/>
          </a:bodyPr>
          <a:lstStyle/>
          <a:p>
            <a:r>
              <a:rPr lang="nl-NL" dirty="0"/>
              <a:t>Vroeger naar verzorgingshuis en bejaardenhuis </a:t>
            </a:r>
          </a:p>
          <a:p>
            <a:r>
              <a:rPr lang="nl-NL" dirty="0"/>
              <a:t>Nu meer mantelzorg/ thuiszorg</a:t>
            </a:r>
          </a:p>
          <a:p>
            <a:r>
              <a:rPr lang="nl-NL" dirty="0"/>
              <a:t>Verhuisgeneigdheid neemt drastisch af</a:t>
            </a:r>
          </a:p>
          <a:p>
            <a:r>
              <a:rPr lang="nl-NL" dirty="0"/>
              <a:t>Aanpassen van de woning</a:t>
            </a:r>
          </a:p>
          <a:p>
            <a:r>
              <a:rPr lang="nl-NL" dirty="0"/>
              <a:t>Voorzieningen in de omgeving van belang</a:t>
            </a:r>
          </a:p>
          <a:p>
            <a:r>
              <a:rPr lang="nl-NL" dirty="0"/>
              <a:t>Zorg op afstand (digitaal) in opkomst </a:t>
            </a:r>
          </a:p>
          <a:p>
            <a:pPr marL="0" indent="0">
              <a:buNone/>
            </a:pPr>
            <a:endParaRPr lang="nl-NL" dirty="0"/>
          </a:p>
        </p:txBody>
      </p:sp>
    </p:spTree>
    <p:extLst>
      <p:ext uri="{BB962C8B-B14F-4D97-AF65-F5344CB8AC3E}">
        <p14:creationId xmlns:p14="http://schemas.microsoft.com/office/powerpoint/2010/main" val="4291656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66759-1408-4E92-994D-B4A4D7A1DDC2}"/>
              </a:ext>
            </a:extLst>
          </p:cNvPr>
          <p:cNvSpPr>
            <a:spLocks noGrp="1"/>
          </p:cNvSpPr>
          <p:nvPr>
            <p:ph type="title"/>
          </p:nvPr>
        </p:nvSpPr>
        <p:spPr/>
        <p:txBody>
          <a:bodyPr/>
          <a:lstStyle/>
          <a:p>
            <a:r>
              <a:rPr lang="nl-NL" dirty="0"/>
              <a:t>Woning aanpassen </a:t>
            </a:r>
          </a:p>
        </p:txBody>
      </p:sp>
      <p:sp>
        <p:nvSpPr>
          <p:cNvPr id="3" name="Tijdelijke aanduiding voor inhoud 2">
            <a:extLst>
              <a:ext uri="{FF2B5EF4-FFF2-40B4-BE49-F238E27FC236}">
                <a16:creationId xmlns:a16="http://schemas.microsoft.com/office/drawing/2014/main" id="{E048214B-2B2A-44CA-8482-F8482C95179D}"/>
              </a:ext>
            </a:extLst>
          </p:cNvPr>
          <p:cNvSpPr>
            <a:spLocks noGrp="1"/>
          </p:cNvSpPr>
          <p:nvPr>
            <p:ph idx="1"/>
          </p:nvPr>
        </p:nvSpPr>
        <p:spPr/>
        <p:txBody>
          <a:bodyPr/>
          <a:lstStyle/>
          <a:p>
            <a:r>
              <a:rPr lang="nl-NL" dirty="0"/>
              <a:t>Rolstoel geschikt</a:t>
            </a:r>
          </a:p>
          <a:p>
            <a:r>
              <a:rPr lang="nl-NL" dirty="0"/>
              <a:t>Rollator geschikt</a:t>
            </a:r>
          </a:p>
          <a:p>
            <a:r>
              <a:rPr lang="nl-NL" dirty="0"/>
              <a:t>Opplussen</a:t>
            </a:r>
          </a:p>
          <a:p>
            <a:r>
              <a:rPr lang="nl-NL" dirty="0"/>
              <a:t>Dementievriendelijk ontwerpen</a:t>
            </a:r>
          </a:p>
          <a:p>
            <a:r>
              <a:rPr lang="nl-NL" dirty="0" err="1"/>
              <a:t>Domotica</a:t>
            </a:r>
            <a:r>
              <a:rPr lang="nl-NL" dirty="0"/>
              <a:t> </a:t>
            </a:r>
          </a:p>
        </p:txBody>
      </p:sp>
    </p:spTree>
    <p:extLst>
      <p:ext uri="{BB962C8B-B14F-4D97-AF65-F5344CB8AC3E}">
        <p14:creationId xmlns:p14="http://schemas.microsoft.com/office/powerpoint/2010/main" val="41480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D4D8AC-2D4C-44DF-917F-C06F95714BFB}"/>
              </a:ext>
            </a:extLst>
          </p:cNvPr>
          <p:cNvSpPr>
            <a:spLocks noGrp="1"/>
          </p:cNvSpPr>
          <p:nvPr>
            <p:ph type="title"/>
          </p:nvPr>
        </p:nvSpPr>
        <p:spPr/>
        <p:txBody>
          <a:bodyPr/>
          <a:lstStyle/>
          <a:p>
            <a:r>
              <a:rPr lang="nl-NL" dirty="0"/>
              <a:t>Rolstoelgeschikt</a:t>
            </a:r>
          </a:p>
        </p:txBody>
      </p:sp>
      <p:sp>
        <p:nvSpPr>
          <p:cNvPr id="3" name="Tijdelijke aanduiding voor inhoud 2">
            <a:extLst>
              <a:ext uri="{FF2B5EF4-FFF2-40B4-BE49-F238E27FC236}">
                <a16:creationId xmlns:a16="http://schemas.microsoft.com/office/drawing/2014/main" id="{F500B8DB-EB4F-4779-A758-8EE486D7611C}"/>
              </a:ext>
            </a:extLst>
          </p:cNvPr>
          <p:cNvSpPr>
            <a:spLocks noGrp="1"/>
          </p:cNvSpPr>
          <p:nvPr>
            <p:ph idx="1"/>
          </p:nvPr>
        </p:nvSpPr>
        <p:spPr/>
        <p:txBody>
          <a:bodyPr/>
          <a:lstStyle/>
          <a:p>
            <a:r>
              <a:rPr lang="nl-NL" dirty="0"/>
              <a:t>Draaicirkel van min. 1500 mm</a:t>
            </a:r>
          </a:p>
          <a:p>
            <a:r>
              <a:rPr lang="nl-NL" dirty="0"/>
              <a:t>Vrije doorgang deuren </a:t>
            </a:r>
            <a:r>
              <a:rPr lang="nl-NL" u="sng" dirty="0"/>
              <a:t>&gt;</a:t>
            </a:r>
            <a:r>
              <a:rPr lang="nl-NL" dirty="0"/>
              <a:t> 850 mm </a:t>
            </a:r>
          </a:p>
          <a:p>
            <a:r>
              <a:rPr lang="nl-NL" dirty="0"/>
              <a:t>Geen drempels </a:t>
            </a:r>
          </a:p>
          <a:p>
            <a:r>
              <a:rPr lang="nl-NL" dirty="0"/>
              <a:t>Alle primaire ruimten op dezelfde bouwlaag</a:t>
            </a:r>
          </a:p>
          <a:p>
            <a:pPr marL="0" indent="0">
              <a:buNone/>
            </a:pPr>
            <a:r>
              <a:rPr lang="nl-NL" dirty="0"/>
              <a:t>	woon- en kookruimte</a:t>
            </a:r>
          </a:p>
          <a:p>
            <a:pPr marL="0" indent="0">
              <a:buNone/>
            </a:pPr>
            <a:r>
              <a:rPr lang="nl-NL" dirty="0"/>
              <a:t>	hoofdslaapkamer</a:t>
            </a:r>
          </a:p>
          <a:p>
            <a:pPr marL="0" indent="0">
              <a:buNone/>
            </a:pPr>
            <a:r>
              <a:rPr lang="nl-NL" dirty="0"/>
              <a:t>	(hoofd)badkamer</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3004171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888172-C7AF-4AF0-9F2E-423FF7BB584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93E6AD0-EA2A-41A0-8746-A7B73C2D1DAF}"/>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BC3D0B83-A32A-4B3B-A550-9F59982779DE}"/>
              </a:ext>
            </a:extLst>
          </p:cNvPr>
          <p:cNvPicPr>
            <a:picLocks noChangeAspect="1"/>
          </p:cNvPicPr>
          <p:nvPr/>
        </p:nvPicPr>
        <p:blipFill rotWithShape="1">
          <a:blip r:embed="rId2"/>
          <a:srcRect r="53834"/>
          <a:stretch/>
        </p:blipFill>
        <p:spPr>
          <a:xfrm>
            <a:off x="1207912" y="0"/>
            <a:ext cx="4122437" cy="12851675"/>
          </a:xfrm>
          <a:prstGeom prst="rect">
            <a:avLst/>
          </a:prstGeom>
        </p:spPr>
      </p:pic>
      <p:pic>
        <p:nvPicPr>
          <p:cNvPr id="5" name="Afbeelding 4">
            <a:extLst>
              <a:ext uri="{FF2B5EF4-FFF2-40B4-BE49-F238E27FC236}">
                <a16:creationId xmlns:a16="http://schemas.microsoft.com/office/drawing/2014/main" id="{D26BDA37-2547-4D26-9335-1E4948819A32}"/>
              </a:ext>
            </a:extLst>
          </p:cNvPr>
          <p:cNvPicPr>
            <a:picLocks noChangeAspect="1"/>
          </p:cNvPicPr>
          <p:nvPr/>
        </p:nvPicPr>
        <p:blipFill rotWithShape="1">
          <a:blip r:embed="rId2"/>
          <a:srcRect l="51716" t="36710"/>
          <a:stretch/>
        </p:blipFill>
        <p:spPr>
          <a:xfrm>
            <a:off x="5128886" y="0"/>
            <a:ext cx="4015114" cy="7574844"/>
          </a:xfrm>
          <a:prstGeom prst="rect">
            <a:avLst/>
          </a:prstGeom>
        </p:spPr>
      </p:pic>
    </p:spTree>
    <p:extLst>
      <p:ext uri="{BB962C8B-B14F-4D97-AF65-F5344CB8AC3E}">
        <p14:creationId xmlns:p14="http://schemas.microsoft.com/office/powerpoint/2010/main" val="33658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6730F0-7AE4-4239-B73D-207E5A3E52B8}"/>
              </a:ext>
            </a:extLst>
          </p:cNvPr>
          <p:cNvSpPr>
            <a:spLocks noGrp="1"/>
          </p:cNvSpPr>
          <p:nvPr>
            <p:ph type="title"/>
          </p:nvPr>
        </p:nvSpPr>
        <p:spPr/>
        <p:txBody>
          <a:bodyPr/>
          <a:lstStyle/>
          <a:p>
            <a:r>
              <a:rPr lang="nl-NL" dirty="0"/>
              <a:t>Levensloopbestendige aanbouw</a:t>
            </a:r>
          </a:p>
        </p:txBody>
      </p:sp>
      <p:pic>
        <p:nvPicPr>
          <p:cNvPr id="5122" name="Picture 2" descr="Levensloopbestendige aanbouw - RKPBouwRKPBouw">
            <a:extLst>
              <a:ext uri="{FF2B5EF4-FFF2-40B4-BE49-F238E27FC236}">
                <a16:creationId xmlns:a16="http://schemas.microsoft.com/office/drawing/2014/main" id="{C91B8F28-A960-4602-B375-F325EF0A8B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0407" y="1947863"/>
            <a:ext cx="5581649" cy="418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129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EF353C-E24E-48E7-B71F-FC351D43EAED}"/>
              </a:ext>
            </a:extLst>
          </p:cNvPr>
          <p:cNvSpPr>
            <a:spLocks noGrp="1"/>
          </p:cNvSpPr>
          <p:nvPr>
            <p:ph type="title"/>
          </p:nvPr>
        </p:nvSpPr>
        <p:spPr/>
        <p:txBody>
          <a:bodyPr/>
          <a:lstStyle/>
          <a:p>
            <a:r>
              <a:rPr lang="nl-NL" dirty="0"/>
              <a:t>Rollatorgeschikt </a:t>
            </a:r>
          </a:p>
        </p:txBody>
      </p:sp>
      <p:sp>
        <p:nvSpPr>
          <p:cNvPr id="3" name="Tijdelijke aanduiding voor inhoud 2">
            <a:extLst>
              <a:ext uri="{FF2B5EF4-FFF2-40B4-BE49-F238E27FC236}">
                <a16:creationId xmlns:a16="http://schemas.microsoft.com/office/drawing/2014/main" id="{4960A295-677A-4FBF-A02F-F9848DBB1258}"/>
              </a:ext>
            </a:extLst>
          </p:cNvPr>
          <p:cNvSpPr>
            <a:spLocks noGrp="1"/>
          </p:cNvSpPr>
          <p:nvPr>
            <p:ph idx="1"/>
          </p:nvPr>
        </p:nvSpPr>
        <p:spPr/>
        <p:txBody>
          <a:bodyPr/>
          <a:lstStyle/>
          <a:p>
            <a:r>
              <a:rPr lang="nl-NL" dirty="0"/>
              <a:t>Mogelijkheid voor traplift </a:t>
            </a:r>
          </a:p>
          <a:p>
            <a:r>
              <a:rPr lang="nl-NL" dirty="0"/>
              <a:t>Geen drempels</a:t>
            </a:r>
          </a:p>
          <a:p>
            <a:r>
              <a:rPr lang="nl-NL" dirty="0"/>
              <a:t>Draaicirkel van minimaal 1200 mm</a:t>
            </a:r>
          </a:p>
          <a:p>
            <a:r>
              <a:rPr lang="nl-NL" dirty="0"/>
              <a:t>Woonkamer, keuken en toilet op dezelfde laag (bg)</a:t>
            </a:r>
          </a:p>
          <a:p>
            <a:r>
              <a:rPr lang="nl-NL" dirty="0"/>
              <a:t>Badkamer en slaapkamer op dezelfde laag (1</a:t>
            </a:r>
            <a:r>
              <a:rPr lang="nl-NL" baseline="30000" dirty="0"/>
              <a:t>e</a:t>
            </a:r>
            <a:r>
              <a:rPr lang="nl-NL" dirty="0"/>
              <a:t> </a:t>
            </a:r>
            <a:r>
              <a:rPr lang="nl-NL" dirty="0" err="1"/>
              <a:t>verd</a:t>
            </a:r>
            <a:r>
              <a:rPr lang="nl-NL" dirty="0"/>
              <a:t>)</a:t>
            </a:r>
          </a:p>
          <a:p>
            <a:r>
              <a:rPr lang="nl-NL" dirty="0"/>
              <a:t>Vrije doorgang deuren </a:t>
            </a:r>
            <a:r>
              <a:rPr lang="nl-NL" u="sng" dirty="0"/>
              <a:t>&gt;</a:t>
            </a:r>
            <a:r>
              <a:rPr lang="nl-NL" dirty="0"/>
              <a:t>750 mm</a:t>
            </a:r>
          </a:p>
        </p:txBody>
      </p:sp>
      <p:pic>
        <p:nvPicPr>
          <p:cNvPr id="6" name="Afbeelding 5">
            <a:extLst>
              <a:ext uri="{FF2B5EF4-FFF2-40B4-BE49-F238E27FC236}">
                <a16:creationId xmlns:a16="http://schemas.microsoft.com/office/drawing/2014/main" id="{6E90A52D-74BE-4445-BCAC-9B858B273749}"/>
              </a:ext>
            </a:extLst>
          </p:cNvPr>
          <p:cNvPicPr>
            <a:picLocks noChangeAspect="1"/>
          </p:cNvPicPr>
          <p:nvPr/>
        </p:nvPicPr>
        <p:blipFill>
          <a:blip r:embed="rId2"/>
          <a:stretch>
            <a:fillRect/>
          </a:stretch>
        </p:blipFill>
        <p:spPr>
          <a:xfrm>
            <a:off x="5791200" y="139851"/>
            <a:ext cx="3175885" cy="2859750"/>
          </a:xfrm>
          <a:prstGeom prst="rect">
            <a:avLst/>
          </a:prstGeom>
        </p:spPr>
      </p:pic>
    </p:spTree>
    <p:extLst>
      <p:ext uri="{BB962C8B-B14F-4D97-AF65-F5344CB8AC3E}">
        <p14:creationId xmlns:p14="http://schemas.microsoft.com/office/powerpoint/2010/main" val="410603219"/>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572</TotalTime>
  <Words>484</Words>
  <Application>Microsoft Office PowerPoint</Application>
  <PresentationFormat>Diavoorstelling (4:3)</PresentationFormat>
  <Paragraphs>86</Paragraphs>
  <Slides>22</Slides>
  <Notes>0</Notes>
  <HiddenSlides>1</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22</vt:i4>
      </vt:variant>
    </vt:vector>
  </HeadingPairs>
  <TitlesOfParts>
    <vt:vector size="25" baseType="lpstr">
      <vt:lpstr>Arial</vt:lpstr>
      <vt:lpstr>Roboto</vt:lpstr>
      <vt:lpstr>Kantoorthema</vt:lpstr>
      <vt:lpstr>Levensloop bestendig wonen</vt:lpstr>
      <vt:lpstr>Ouder worden willen we allemaal, maar oud zijn niet!</vt:lpstr>
      <vt:lpstr>Vergrijzing  </vt:lpstr>
      <vt:lpstr>Langer thuis wonen </vt:lpstr>
      <vt:lpstr>Woning aanpassen </vt:lpstr>
      <vt:lpstr>Rolstoelgeschikt</vt:lpstr>
      <vt:lpstr>PowerPoint-presentatie</vt:lpstr>
      <vt:lpstr>Levensloopbestendige aanbouw</vt:lpstr>
      <vt:lpstr>Rollatorgeschikt </vt:lpstr>
      <vt:lpstr>PowerPoint-presentatie</vt:lpstr>
      <vt:lpstr>Opplussen </vt:lpstr>
      <vt:lpstr>Drempels</vt:lpstr>
      <vt:lpstr>Badkamer en toilet </vt:lpstr>
      <vt:lpstr>Keuken</vt:lpstr>
      <vt:lpstr>Interieur</vt:lpstr>
      <vt:lpstr>Dementievriendelijk ontwerpen </vt:lpstr>
      <vt:lpstr>Domotica </vt:lpstr>
      <vt:lpstr>Domotica </vt:lpstr>
      <vt:lpstr>Techniek gaat razendsnel </vt:lpstr>
      <vt:lpstr>Domotica </vt:lpstr>
      <vt:lpstr>PowerPoint-presentatie</vt:lpstr>
      <vt:lpstr>Wie is je bewoner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Levensloop bestendig</dc:title>
  <dc:creator>Veenema S.</dc:creator>
  <cp:lastModifiedBy>Joost Bouman</cp:lastModifiedBy>
  <cp:revision>25</cp:revision>
  <dcterms:created xsi:type="dcterms:W3CDTF">2021-05-26T09:57:42Z</dcterms:created>
  <dcterms:modified xsi:type="dcterms:W3CDTF">2022-03-08T07:26:00Z</dcterms:modified>
</cp:coreProperties>
</file>